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68" r:id="rId3"/>
    <p:sldId id="269" r:id="rId4"/>
    <p:sldId id="258" r:id="rId5"/>
    <p:sldId id="259" r:id="rId6"/>
    <p:sldId id="261" r:id="rId7"/>
    <p:sldId id="271" r:id="rId8"/>
    <p:sldId id="264" r:id="rId9"/>
    <p:sldId id="262" r:id="rId10"/>
    <p:sldId id="263" r:id="rId11"/>
    <p:sldId id="265" r:id="rId12"/>
    <p:sldId id="266" r:id="rId13"/>
    <p:sldId id="267"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C5E885-F901-4588-BF26-2F077255532A}" type="datetimeFigureOut">
              <a:rPr lang="ru-RU" smtClean="0"/>
              <a:t>11.02.2015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00099E-3861-41A9-AC5F-258E7DCDC8F9}"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C00099E-3861-41A9-AC5F-258E7DCDC8F9}" type="slidenum">
              <a:rPr lang="ru-RU" smtClean="0"/>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5BF6A87-5B95-4BB2-89FB-1791A1FFC2CA}" type="datetimeFigureOut">
              <a:rPr lang="ru-RU" smtClean="0"/>
              <a:pPr/>
              <a:t>11.02.2015</a:t>
            </a:fld>
            <a:endParaRPr lang="ru-RU" dirty="0"/>
          </a:p>
        </p:txBody>
      </p:sp>
      <p:sp>
        <p:nvSpPr>
          <p:cNvPr id="2" name="Нижний колонтитул 1"/>
          <p:cNvSpPr>
            <a:spLocks noGrp="1"/>
          </p:cNvSpPr>
          <p:nvPr>
            <p:ph type="ftr" sz="quarter" idx="11"/>
          </p:nvPr>
        </p:nvSpPr>
        <p:spPr/>
        <p:txBody>
          <a:bodyPr/>
          <a:lstStyle/>
          <a:p>
            <a:endParaRPr lang="ru-RU" dirty="0"/>
          </a:p>
        </p:txBody>
      </p:sp>
      <p:sp>
        <p:nvSpPr>
          <p:cNvPr id="15" name="Номер слайда 14"/>
          <p:cNvSpPr>
            <a:spLocks noGrp="1"/>
          </p:cNvSpPr>
          <p:nvPr>
            <p:ph type="sldNum" sz="quarter" idx="12"/>
          </p:nvPr>
        </p:nvSpPr>
        <p:spPr>
          <a:xfrm>
            <a:off x="8229600" y="6473952"/>
            <a:ext cx="758952" cy="246888"/>
          </a:xfrm>
        </p:spPr>
        <p:txBody>
          <a:bodyPr/>
          <a:lstStyle/>
          <a:p>
            <a:fld id="{6753102C-D2EA-47E8-A07E-63C60BB0548D}"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5BF6A87-5B95-4BB2-89FB-1791A1FFC2CA}" type="datetimeFigureOut">
              <a:rPr lang="ru-RU" smtClean="0"/>
              <a:pPr/>
              <a:t>11.02.2015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753102C-D2EA-47E8-A07E-63C60BB0548D}"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5BF6A87-5B95-4BB2-89FB-1791A1FFC2CA}" type="datetimeFigureOut">
              <a:rPr lang="ru-RU" smtClean="0"/>
              <a:pPr/>
              <a:t>11.02.2015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753102C-D2EA-47E8-A07E-63C60BB0548D}"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5BF6A87-5B95-4BB2-89FB-1791A1FFC2CA}" type="datetimeFigureOut">
              <a:rPr lang="ru-RU" smtClean="0"/>
              <a:pPr/>
              <a:t>11.02.2015</a:t>
            </a:fld>
            <a:endParaRPr lang="ru-RU" dirty="0"/>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dirty="0"/>
          </a:p>
        </p:txBody>
      </p:sp>
      <p:sp>
        <p:nvSpPr>
          <p:cNvPr id="16" name="Номер слайда 15"/>
          <p:cNvSpPr>
            <a:spLocks noGrp="1"/>
          </p:cNvSpPr>
          <p:nvPr>
            <p:ph type="sldNum" sz="quarter" idx="12"/>
          </p:nvPr>
        </p:nvSpPr>
        <p:spPr>
          <a:xfrm>
            <a:off x="8229600" y="6473952"/>
            <a:ext cx="758952" cy="246888"/>
          </a:xfrm>
        </p:spPr>
        <p:txBody>
          <a:bodyPr/>
          <a:lstStyle/>
          <a:p>
            <a:fld id="{6753102C-D2EA-47E8-A07E-63C60BB0548D}"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5BF6A87-5B95-4BB2-89FB-1791A1FFC2CA}" type="datetimeFigureOut">
              <a:rPr lang="ru-RU" smtClean="0"/>
              <a:pPr/>
              <a:t>11.02.2015</a:t>
            </a:fld>
            <a:endParaRPr lang="ru-RU" dirty="0"/>
          </a:p>
        </p:txBody>
      </p:sp>
      <p:sp>
        <p:nvSpPr>
          <p:cNvPr id="11" name="Нижний колонтитул 10"/>
          <p:cNvSpPr>
            <a:spLocks noGrp="1"/>
          </p:cNvSpPr>
          <p:nvPr>
            <p:ph type="ftr" sz="quarter" idx="11"/>
          </p:nvPr>
        </p:nvSpPr>
        <p:spPr/>
        <p:txBody>
          <a:bodyPr/>
          <a:lstStyle/>
          <a:p>
            <a:endParaRPr lang="ru-RU" dirty="0"/>
          </a:p>
        </p:txBody>
      </p:sp>
      <p:sp>
        <p:nvSpPr>
          <p:cNvPr id="16" name="Номер слайда 15"/>
          <p:cNvSpPr>
            <a:spLocks noGrp="1"/>
          </p:cNvSpPr>
          <p:nvPr>
            <p:ph type="sldNum" sz="quarter" idx="12"/>
          </p:nvPr>
        </p:nvSpPr>
        <p:spPr/>
        <p:txBody>
          <a:bodyPr/>
          <a:lstStyle/>
          <a:p>
            <a:fld id="{6753102C-D2EA-47E8-A07E-63C60BB0548D}" type="slidenum">
              <a:rPr lang="ru-RU" smtClean="0"/>
              <a:pPr/>
              <a:t>‹#›</a:t>
            </a:fld>
            <a:endParaRPr lang="ru-RU" dirty="0"/>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5BF6A87-5B95-4BB2-89FB-1791A1FFC2CA}" type="datetimeFigureOut">
              <a:rPr lang="ru-RU" smtClean="0"/>
              <a:pPr/>
              <a:t>11.02.2015</a:t>
            </a:fld>
            <a:endParaRPr lang="ru-RU" dirty="0"/>
          </a:p>
        </p:txBody>
      </p:sp>
      <p:sp>
        <p:nvSpPr>
          <p:cNvPr id="10" name="Нижний колонтитул 9"/>
          <p:cNvSpPr>
            <a:spLocks noGrp="1"/>
          </p:cNvSpPr>
          <p:nvPr>
            <p:ph type="ftr" sz="quarter" idx="11"/>
          </p:nvPr>
        </p:nvSpPr>
        <p:spPr/>
        <p:txBody>
          <a:bodyPr/>
          <a:lstStyle/>
          <a:p>
            <a:endParaRPr lang="ru-RU" dirty="0"/>
          </a:p>
        </p:txBody>
      </p:sp>
      <p:sp>
        <p:nvSpPr>
          <p:cNvPr id="31" name="Номер слайда 30"/>
          <p:cNvSpPr>
            <a:spLocks noGrp="1"/>
          </p:cNvSpPr>
          <p:nvPr>
            <p:ph type="sldNum" sz="quarter" idx="12"/>
          </p:nvPr>
        </p:nvSpPr>
        <p:spPr/>
        <p:txBody>
          <a:bodyPr/>
          <a:lstStyle/>
          <a:p>
            <a:fld id="{6753102C-D2EA-47E8-A07E-63C60BB0548D}"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5BF6A87-5B95-4BB2-89FB-1791A1FFC2CA}" type="datetimeFigureOut">
              <a:rPr lang="ru-RU" smtClean="0"/>
              <a:pPr/>
              <a:t>11.02.2015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229600" y="6477000"/>
            <a:ext cx="762000" cy="246888"/>
          </a:xfrm>
        </p:spPr>
        <p:txBody>
          <a:bodyPr/>
          <a:lstStyle/>
          <a:p>
            <a:fld id="{6753102C-D2EA-47E8-A07E-63C60BB0548D}" type="slidenum">
              <a:rPr lang="ru-RU" smtClean="0"/>
              <a:pPr/>
              <a:t>‹#›</a:t>
            </a:fld>
            <a:endParaRPr lang="ru-RU" dirty="0"/>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5BF6A87-5B95-4BB2-89FB-1791A1FFC2CA}" type="datetimeFigureOut">
              <a:rPr lang="ru-RU" smtClean="0"/>
              <a:pPr/>
              <a:t>11.02.2015</a:t>
            </a:fld>
            <a:endParaRPr lang="ru-RU" dirty="0"/>
          </a:p>
        </p:txBody>
      </p:sp>
      <p:sp>
        <p:nvSpPr>
          <p:cNvPr id="21" name="Нижний колонтитул 20"/>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753102C-D2EA-47E8-A07E-63C60BB0548D}"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5BF6A87-5B95-4BB2-89FB-1791A1FFC2CA}" type="datetimeFigureOut">
              <a:rPr lang="ru-RU" smtClean="0"/>
              <a:pPr/>
              <a:t>11.02.2015</a:t>
            </a:fld>
            <a:endParaRPr lang="ru-RU" dirty="0"/>
          </a:p>
        </p:txBody>
      </p:sp>
      <p:sp>
        <p:nvSpPr>
          <p:cNvPr id="24" name="Нижний колонтитул 23"/>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753102C-D2EA-47E8-A07E-63C60BB0548D}"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5BF6A87-5B95-4BB2-89FB-1791A1FFC2CA}" type="datetimeFigureOut">
              <a:rPr lang="ru-RU" smtClean="0"/>
              <a:pPr/>
              <a:t>11.02.2015</a:t>
            </a:fld>
            <a:endParaRPr lang="ru-RU" dirty="0"/>
          </a:p>
        </p:txBody>
      </p:sp>
      <p:sp>
        <p:nvSpPr>
          <p:cNvPr id="29" name="Нижний колонтитул 28"/>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753102C-D2EA-47E8-A07E-63C60BB0548D}"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5BF6A87-5B95-4BB2-89FB-1791A1FFC2CA}" type="datetimeFigureOut">
              <a:rPr lang="ru-RU" smtClean="0"/>
              <a:pPr/>
              <a:t>11.02.2015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31" name="Номер слайда 30"/>
          <p:cNvSpPr>
            <a:spLocks noGrp="1"/>
          </p:cNvSpPr>
          <p:nvPr>
            <p:ph type="sldNum" sz="quarter" idx="12"/>
          </p:nvPr>
        </p:nvSpPr>
        <p:spPr/>
        <p:txBody>
          <a:bodyPr/>
          <a:lstStyle/>
          <a:p>
            <a:fld id="{6753102C-D2EA-47E8-A07E-63C60BB0548D}" type="slidenum">
              <a:rPr lang="ru-RU" smtClean="0"/>
              <a:pPr/>
              <a:t>‹#›</a:t>
            </a:fld>
            <a:endParaRPr lang="ru-RU" dirty="0"/>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5BF6A87-5B95-4BB2-89FB-1791A1FFC2CA}" type="datetimeFigureOut">
              <a:rPr lang="ru-RU" smtClean="0"/>
              <a:pPr/>
              <a:t>11.02.2015</a:t>
            </a:fld>
            <a:endParaRPr lang="ru-RU" dirty="0"/>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dirty="0"/>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753102C-D2EA-47E8-A07E-63C60BB0548D}" type="slidenum">
              <a:rPr lang="ru-RU" smtClean="0"/>
              <a:pPr/>
              <a:t>‹#›</a:t>
            </a:fld>
            <a:endParaRPr lang="ru-RU" dirty="0"/>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642918"/>
            <a:ext cx="7851648" cy="2143140"/>
          </a:xfrm>
        </p:spPr>
        <p:txBody>
          <a:bodyPr>
            <a:normAutofit/>
          </a:bodyPr>
          <a:lstStyle/>
          <a:p>
            <a:pPr algn="ctr"/>
            <a:r>
              <a:rPr lang="en-US" dirty="0" smtClean="0">
                <a:solidFill>
                  <a:schemeClr val="bg2">
                    <a:lumMod val="60000"/>
                    <a:lumOff val="40000"/>
                  </a:schemeClr>
                </a:solidFill>
              </a:rPr>
              <a:t/>
            </a:r>
            <a:br>
              <a:rPr lang="en-US" dirty="0" smtClean="0">
                <a:solidFill>
                  <a:schemeClr val="bg2">
                    <a:lumMod val="60000"/>
                    <a:lumOff val="40000"/>
                  </a:schemeClr>
                </a:solidFill>
              </a:rPr>
            </a:br>
            <a:endParaRPr lang="ru-RU" dirty="0">
              <a:solidFill>
                <a:schemeClr val="bg2">
                  <a:lumMod val="60000"/>
                  <a:lumOff val="40000"/>
                </a:schemeClr>
              </a:solidFill>
            </a:endParaRPr>
          </a:p>
        </p:txBody>
      </p:sp>
      <p:sp>
        <p:nvSpPr>
          <p:cNvPr id="4" name="Подзаголовок 3"/>
          <p:cNvSpPr>
            <a:spLocks noGrp="1"/>
          </p:cNvSpPr>
          <p:nvPr>
            <p:ph type="subTitle" idx="1"/>
          </p:nvPr>
        </p:nvSpPr>
        <p:spPr>
          <a:xfrm>
            <a:off x="899592" y="1412776"/>
            <a:ext cx="7920552" cy="4981136"/>
          </a:xfrm>
        </p:spPr>
        <p:txBody>
          <a:bodyPr>
            <a:noAutofit/>
          </a:bodyPr>
          <a:lstStyle/>
          <a:p>
            <a:r>
              <a:rPr lang="uk-UA" sz="8000" dirty="0" smtClean="0">
                <a:solidFill>
                  <a:schemeClr val="accent2">
                    <a:lumMod val="50000"/>
                  </a:schemeClr>
                </a:solidFill>
                <a:latin typeface="Times New Roman" pitchFamily="18" charset="0"/>
                <a:cs typeface="Times New Roman" pitchFamily="18" charset="0"/>
              </a:rPr>
              <a:t>Маркетинг у підприємницькій діяльності</a:t>
            </a:r>
            <a:r>
              <a:rPr lang="ru-RU" sz="8000" dirty="0" smtClean="0">
                <a:solidFill>
                  <a:schemeClr val="accent2">
                    <a:lumMod val="50000"/>
                  </a:schemeClr>
                </a:solidFill>
                <a:latin typeface="Times New Roman" pitchFamily="18" charset="0"/>
                <a:cs typeface="Times New Roman" pitchFamily="18" charset="0"/>
              </a:rPr>
              <a:t/>
            </a:r>
            <a:br>
              <a:rPr lang="ru-RU" sz="8000" dirty="0" smtClean="0">
                <a:solidFill>
                  <a:schemeClr val="accent2">
                    <a:lumMod val="50000"/>
                  </a:schemeClr>
                </a:solidFill>
                <a:latin typeface="Times New Roman" pitchFamily="18" charset="0"/>
                <a:cs typeface="Times New Roman" pitchFamily="18" charset="0"/>
              </a:rPr>
            </a:br>
            <a:endParaRPr lang="ru-RU" sz="8000" dirty="0">
              <a:solidFill>
                <a:schemeClr val="accent2">
                  <a:lumMod val="50000"/>
                </a:schemeClr>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305800" cy="6215106"/>
          </a:xfrm>
        </p:spPr>
        <p:txBody>
          <a:bodyPr>
            <a:normAutofit fontScale="90000"/>
          </a:bodyPr>
          <a:lstStyle/>
          <a:p>
            <a:r>
              <a:rPr lang="ru-RU" sz="2000" b="1" dirty="0" smtClean="0"/>
              <a:t>	</a:t>
            </a:r>
            <a:r>
              <a:rPr lang="ru-RU" sz="2000" dirty="0" smtClean="0">
                <a:latin typeface="Times New Roman" pitchFamily="18" charset="0"/>
                <a:cs typeface="Times New Roman" pitchFamily="18" charset="0"/>
              </a:rPr>
              <a:t>Маркетолог, який сегментує, наприклад, ринок взуття, обов’язково поділить споживачів за їхнім віком (взуття для молоді і для похилого віку), за місцем проживання (для сільської місцевості, для міста) тощо.</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Проводячи сегментацію ринку, фірма намагається знайти таку групу споживачів, щоб її попит на товари фірми істотно зростав і щоб фірма могла ефективно її обслуговувати. Такий сегмент ринку називається ринковою нішею.</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Найвдалішим результатом маркетингової діяльності фірми є виявлення ще не освоєного, не зайнятого конкурентами сегмента ринку. Такий сегмент називається </a:t>
            </a:r>
            <a:r>
              <a:rPr lang="ru-RU" sz="2000" i="1" u="sng" dirty="0" smtClean="0">
                <a:latin typeface="Times New Roman" pitchFamily="18" charset="0"/>
                <a:cs typeface="Times New Roman" pitchFamily="18" charset="0"/>
              </a:rPr>
              <a:t>ринковим вікном</a:t>
            </a:r>
            <a:r>
              <a:rPr lang="ru-RU" sz="2000" dirty="0" smtClean="0">
                <a:latin typeface="Times New Roman" pitchFamily="18" charset="0"/>
                <a:cs typeface="Times New Roman" pitchFamily="18" charset="0"/>
              </a:rPr>
              <a:t>; він дає, як правило, найвищі прибутки.</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На основі певних критеріїв фірма класифікує товарну масу та сегментує потенційний ринок, потім визначає, які товари і для кого вироблятиме. Далі з рахуванням необхідної товарної гами і сегментів, що значною мірою реалізують ринкові можливості фірми, продає товар.</a:t>
            </a:r>
            <a:endParaRPr lang="ru-RU"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14282" y="285728"/>
            <a:ext cx="8229600" cy="367458"/>
          </a:xfrm>
        </p:spPr>
        <p:txBody>
          <a:bodyPr>
            <a:normAutofit fontScale="90000"/>
          </a:bodyPr>
          <a:lstStyle/>
          <a:p>
            <a:r>
              <a:rPr lang="uk-UA" sz="2000" b="1" dirty="0" smtClean="0"/>
              <a:t>	</a:t>
            </a:r>
            <a:r>
              <a:rPr lang="uk-UA" sz="2400" b="1" dirty="0" smtClean="0"/>
              <a:t>Товарна політика</a:t>
            </a:r>
            <a:endParaRPr lang="ru-RU" sz="2400" b="1" dirty="0"/>
          </a:p>
        </p:txBody>
      </p:sp>
      <p:sp>
        <p:nvSpPr>
          <p:cNvPr id="4" name="Содержимое 3"/>
          <p:cNvSpPr>
            <a:spLocks noGrp="1"/>
          </p:cNvSpPr>
          <p:nvPr>
            <p:ph idx="1"/>
          </p:nvPr>
        </p:nvSpPr>
        <p:spPr>
          <a:xfrm>
            <a:off x="457200" y="1000108"/>
            <a:ext cx="8229600" cy="5324492"/>
          </a:xfrm>
        </p:spPr>
        <p:txBody>
          <a:bodyPr>
            <a:normAutofit fontScale="62500" lnSpcReduction="20000"/>
          </a:bodyPr>
          <a:lstStyle/>
          <a:p>
            <a:pPr>
              <a:buNone/>
            </a:pPr>
            <a:r>
              <a:rPr lang="ru-RU" dirty="0" smtClean="0">
                <a:solidFill>
                  <a:srgbClr val="FF0000"/>
                </a:solidFill>
              </a:rPr>
              <a:t>	</a:t>
            </a:r>
            <a:r>
              <a:rPr lang="ru-RU" b="1" i="1" u="sng" dirty="0" smtClean="0">
                <a:solidFill>
                  <a:schemeClr val="tx2"/>
                </a:solidFill>
              </a:rPr>
              <a:t>Товаром</a:t>
            </a:r>
            <a:r>
              <a:rPr lang="ru-RU" dirty="0" smtClean="0">
                <a:solidFill>
                  <a:schemeClr val="tx2"/>
                </a:solidFill>
              </a:rPr>
              <a:t> є будь-яке матеріальне чи духовне благо, ділові чи побутові послуги, марка фірми, що пропонується для продажу. Фірма розробляє нові види товарів, максимально використовує можливості тих, що виготовляються звільняється від застарілих товарів. Для кожного товару визначається його життєвий цикл – послідовність стадій, які він проходить у своєму «ринковому житті».</a:t>
            </a:r>
            <a:br>
              <a:rPr lang="ru-RU" dirty="0" smtClean="0">
                <a:solidFill>
                  <a:schemeClr val="tx2"/>
                </a:solidFill>
              </a:rPr>
            </a:br>
            <a:r>
              <a:rPr lang="ru-RU" dirty="0" smtClean="0">
                <a:solidFill>
                  <a:schemeClr val="tx2"/>
                </a:solidFill>
              </a:rPr>
              <a:t/>
            </a:r>
            <a:br>
              <a:rPr lang="ru-RU" dirty="0" smtClean="0">
                <a:solidFill>
                  <a:schemeClr val="tx2"/>
                </a:solidFill>
              </a:rPr>
            </a:br>
            <a:r>
              <a:rPr lang="ru-RU" dirty="0" smtClean="0">
                <a:solidFill>
                  <a:schemeClr val="tx2"/>
                </a:solidFill>
              </a:rPr>
              <a:t>У життєвому циклі товару виділяють </a:t>
            </a:r>
            <a:r>
              <a:rPr lang="ru-RU" i="1" dirty="0" smtClean="0">
                <a:solidFill>
                  <a:schemeClr val="tx2"/>
                </a:solidFill>
              </a:rPr>
              <a:t>п’ять стадій</a:t>
            </a:r>
            <a:r>
              <a:rPr lang="ru-RU" dirty="0" smtClean="0">
                <a:solidFill>
                  <a:schemeClr val="tx2"/>
                </a:solidFill>
              </a:rPr>
              <a:t>.</a:t>
            </a:r>
            <a:br>
              <a:rPr lang="ru-RU" dirty="0" smtClean="0">
                <a:solidFill>
                  <a:schemeClr val="tx2"/>
                </a:solidFill>
              </a:rPr>
            </a:br>
            <a:r>
              <a:rPr lang="ru-RU" dirty="0" smtClean="0">
                <a:solidFill>
                  <a:schemeClr val="tx2"/>
                </a:solidFill>
              </a:rPr>
              <a:t/>
            </a:r>
            <a:br>
              <a:rPr lang="ru-RU" dirty="0" smtClean="0">
                <a:solidFill>
                  <a:schemeClr val="tx2"/>
                </a:solidFill>
              </a:rPr>
            </a:br>
            <a:r>
              <a:rPr lang="ru-RU" b="1" dirty="0" smtClean="0">
                <a:solidFill>
                  <a:schemeClr val="tx2"/>
                </a:solidFill>
              </a:rPr>
              <a:t>І стадія </a:t>
            </a:r>
            <a:r>
              <a:rPr lang="ru-RU" dirty="0" smtClean="0">
                <a:solidFill>
                  <a:schemeClr val="tx2"/>
                </a:solidFill>
              </a:rPr>
              <a:t>– впровадження товару.</a:t>
            </a:r>
            <a:br>
              <a:rPr lang="ru-RU" dirty="0" smtClean="0">
                <a:solidFill>
                  <a:schemeClr val="tx2"/>
                </a:solidFill>
              </a:rPr>
            </a:br>
            <a:r>
              <a:rPr lang="ru-RU" dirty="0" smtClean="0">
                <a:solidFill>
                  <a:schemeClr val="tx2"/>
                </a:solidFill>
              </a:rPr>
              <a:t/>
            </a:r>
            <a:br>
              <a:rPr lang="ru-RU" dirty="0" smtClean="0">
                <a:solidFill>
                  <a:schemeClr val="tx2"/>
                </a:solidFill>
              </a:rPr>
            </a:br>
            <a:r>
              <a:rPr lang="ru-RU" b="1" dirty="0" smtClean="0">
                <a:solidFill>
                  <a:schemeClr val="tx2"/>
                </a:solidFill>
              </a:rPr>
              <a:t>ІІ стадія </a:t>
            </a:r>
            <a:r>
              <a:rPr lang="ru-RU" dirty="0" smtClean="0">
                <a:solidFill>
                  <a:schemeClr val="tx2"/>
                </a:solidFill>
              </a:rPr>
              <a:t>– період зрілості, коли товар займає провідне місце на рику.</a:t>
            </a:r>
            <a:br>
              <a:rPr lang="ru-RU" dirty="0" smtClean="0">
                <a:solidFill>
                  <a:schemeClr val="tx2"/>
                </a:solidFill>
              </a:rPr>
            </a:br>
            <a:r>
              <a:rPr lang="ru-RU" dirty="0" smtClean="0">
                <a:solidFill>
                  <a:schemeClr val="tx2"/>
                </a:solidFill>
              </a:rPr>
              <a:t/>
            </a:r>
            <a:br>
              <a:rPr lang="ru-RU" dirty="0" smtClean="0">
                <a:solidFill>
                  <a:schemeClr val="tx2"/>
                </a:solidFill>
              </a:rPr>
            </a:br>
            <a:r>
              <a:rPr lang="ru-RU" b="1" dirty="0" smtClean="0">
                <a:solidFill>
                  <a:schemeClr val="tx2"/>
                </a:solidFill>
              </a:rPr>
              <a:t>ІІІ стадія </a:t>
            </a:r>
            <a:r>
              <a:rPr lang="ru-RU" dirty="0" smtClean="0">
                <a:solidFill>
                  <a:schemeClr val="tx2"/>
                </a:solidFill>
              </a:rPr>
              <a:t>– період зрілості, коли товар займає провідне місце на ринку.</a:t>
            </a:r>
            <a:br>
              <a:rPr lang="ru-RU" dirty="0" smtClean="0">
                <a:solidFill>
                  <a:schemeClr val="tx2"/>
                </a:solidFill>
              </a:rPr>
            </a:br>
            <a:r>
              <a:rPr lang="ru-RU" b="1" dirty="0" smtClean="0">
                <a:solidFill>
                  <a:schemeClr val="tx2"/>
                </a:solidFill>
              </a:rPr>
              <a:t/>
            </a:r>
            <a:br>
              <a:rPr lang="ru-RU" b="1" dirty="0" smtClean="0">
                <a:solidFill>
                  <a:schemeClr val="tx2"/>
                </a:solidFill>
              </a:rPr>
            </a:br>
            <a:r>
              <a:rPr lang="ru-RU" b="1" dirty="0" smtClean="0">
                <a:solidFill>
                  <a:schemeClr val="tx2"/>
                </a:solidFill>
              </a:rPr>
              <a:t>І</a:t>
            </a:r>
            <a:r>
              <a:rPr lang="en-US" b="1" dirty="0" smtClean="0">
                <a:solidFill>
                  <a:schemeClr val="tx2"/>
                </a:solidFill>
              </a:rPr>
              <a:t>V </a:t>
            </a:r>
            <a:r>
              <a:rPr lang="ru-RU" b="1" dirty="0" smtClean="0">
                <a:solidFill>
                  <a:schemeClr val="tx2"/>
                </a:solidFill>
              </a:rPr>
              <a:t>стадія </a:t>
            </a:r>
            <a:r>
              <a:rPr lang="ru-RU" dirty="0" smtClean="0">
                <a:solidFill>
                  <a:schemeClr val="tx2"/>
                </a:solidFill>
              </a:rPr>
              <a:t>– насичення ринку товаром.</a:t>
            </a:r>
            <a:br>
              <a:rPr lang="ru-RU" dirty="0" smtClean="0">
                <a:solidFill>
                  <a:schemeClr val="tx2"/>
                </a:solidFill>
              </a:rPr>
            </a:br>
            <a:r>
              <a:rPr lang="ru-RU" dirty="0" smtClean="0">
                <a:solidFill>
                  <a:schemeClr val="tx2"/>
                </a:solidFill>
              </a:rPr>
              <a:t/>
            </a:r>
            <a:br>
              <a:rPr lang="ru-RU" dirty="0" smtClean="0">
                <a:solidFill>
                  <a:schemeClr val="tx2"/>
                </a:solidFill>
              </a:rPr>
            </a:br>
            <a:r>
              <a:rPr lang="en-US" b="1" dirty="0" smtClean="0">
                <a:solidFill>
                  <a:schemeClr val="tx2"/>
                </a:solidFill>
              </a:rPr>
              <a:t>V </a:t>
            </a:r>
            <a:r>
              <a:rPr lang="ru-RU" b="1" dirty="0" smtClean="0">
                <a:solidFill>
                  <a:schemeClr val="tx2"/>
                </a:solidFill>
              </a:rPr>
              <a:t>стадія </a:t>
            </a:r>
            <a:r>
              <a:rPr lang="ru-RU" dirty="0" smtClean="0">
                <a:solidFill>
                  <a:schemeClr val="tx2"/>
                </a:solidFill>
              </a:rPr>
              <a:t>– вихід з ринку: товар знімаються з виробництва.</a:t>
            </a:r>
            <a:endParaRPr lang="ru-RU" dirty="0">
              <a:solidFill>
                <a:schemeClr val="tx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1285860"/>
            <a:ext cx="8305800" cy="5286412"/>
          </a:xfrm>
        </p:spPr>
        <p:txBody>
          <a:bodyPr>
            <a:normAutofit fontScale="90000"/>
          </a:bodyPr>
          <a:lstStyle/>
          <a:p>
            <a:r>
              <a:rPr lang="ru-RU" sz="2000" dirty="0" smtClean="0">
                <a:latin typeface="Times New Roman" pitchFamily="18" charset="0"/>
                <a:cs typeface="Times New Roman" pitchFamily="18" charset="0"/>
              </a:rPr>
              <a:t>Знати інших виробників аналогічного товару – свої конкурентів – необхідно для визначення власних можливостей. Процес вивчення конкурентів складається </a:t>
            </a:r>
            <a:r>
              <a:rPr lang="ru-RU" sz="2000" i="1" dirty="0" smtClean="0">
                <a:latin typeface="Times New Roman" pitchFamily="18" charset="0"/>
                <a:cs typeface="Times New Roman" pitchFamily="18" charset="0"/>
              </a:rPr>
              <a:t>з трьох етапів.</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1</a:t>
            </a:r>
            <a:r>
              <a:rPr lang="ru-RU" sz="2000" dirty="0" smtClean="0">
                <a:latin typeface="Times New Roman" pitchFamily="18" charset="0"/>
                <a:cs typeface="Times New Roman" pitchFamily="18" charset="0"/>
              </a:rPr>
              <a:t>. Вибір товару-зразку (для порівняння).</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2</a:t>
            </a:r>
            <a:r>
              <a:rPr lang="ru-RU" sz="2000" dirty="0" smtClean="0">
                <a:latin typeface="Times New Roman" pitchFamily="18" charset="0"/>
                <a:cs typeface="Times New Roman" pitchFamily="18" charset="0"/>
              </a:rPr>
              <a:t>. Вибір параметрів, за якими доцільно вести порівняння та їх оцінка (у балах). Порівнюючи власний товар із зразками, слід зважати й на ціну.</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3</a:t>
            </a:r>
            <a:r>
              <a:rPr lang="ru-RU" sz="2000" dirty="0" smtClean="0">
                <a:latin typeface="Times New Roman" pitchFamily="18" charset="0"/>
                <a:cs typeface="Times New Roman" pitchFamily="18" charset="0"/>
              </a:rPr>
              <a:t>. Обчислення конкурентоспроможності товару.</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i="1" dirty="0" smtClean="0">
                <a:latin typeface="Times New Roman" pitchFamily="18" charset="0"/>
                <a:cs typeface="Times New Roman" pitchFamily="18" charset="0"/>
              </a:rPr>
              <a:t>Визначення конкурентоспроможності власних товарів є основою їх позиціювання на ринку</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b="1" i="1" u="sng" dirty="0" smtClean="0">
                <a:latin typeface="Times New Roman" pitchFamily="18" charset="0"/>
                <a:cs typeface="Times New Roman" pitchFamily="18" charset="0"/>
              </a:rPr>
              <a:t>Конкурентне позиціювання </a:t>
            </a:r>
            <a:r>
              <a:rPr lang="ru-RU" sz="2000" dirty="0" smtClean="0">
                <a:latin typeface="Times New Roman" pitchFamily="18" charset="0"/>
                <a:cs typeface="Times New Roman" pitchFamily="18" charset="0"/>
              </a:rPr>
              <a:t>– це визначення позицій конкурентів на рику і формування власного місця на ринку. </a:t>
            </a:r>
            <a:r>
              <a:rPr lang="ru-RU" sz="2000" i="1" dirty="0" smtClean="0">
                <a:latin typeface="Times New Roman" pitchFamily="18" charset="0"/>
                <a:cs typeface="Times New Roman" pitchFamily="18" charset="0"/>
              </a:rPr>
              <a:t>Мета позиціювання товару на ринку </a:t>
            </a:r>
            <a:r>
              <a:rPr lang="ru-RU" sz="2000" dirty="0" smtClean="0">
                <a:latin typeface="Times New Roman" pitchFamily="18" charset="0"/>
                <a:cs typeface="Times New Roman" pitchFamily="18" charset="0"/>
              </a:rPr>
              <a:t>–переконати покупців у його перевалах.</a:t>
            </a:r>
            <a:endParaRPr lang="ru-RU" sz="2000" dirty="0">
              <a:latin typeface="Times New Roman" pitchFamily="18" charset="0"/>
              <a:cs typeface="Times New Roman" pitchFamily="18" charset="0"/>
            </a:endParaRPr>
          </a:p>
        </p:txBody>
      </p:sp>
      <p:sp>
        <p:nvSpPr>
          <p:cNvPr id="5" name="Прямоугольник 4"/>
          <p:cNvSpPr/>
          <p:nvPr/>
        </p:nvSpPr>
        <p:spPr>
          <a:xfrm>
            <a:off x="714348" y="428604"/>
            <a:ext cx="5214974" cy="461665"/>
          </a:xfrm>
          <a:prstGeom prst="rect">
            <a:avLst/>
          </a:prstGeom>
        </p:spPr>
        <p:txBody>
          <a:bodyPr wrap="square">
            <a:spAutoFit/>
          </a:bodyPr>
          <a:lstStyle/>
          <a:p>
            <a:r>
              <a:rPr lang="ru-RU" b="1" dirty="0" smtClean="0">
                <a:solidFill>
                  <a:schemeClr val="bg2">
                    <a:lumMod val="25000"/>
                  </a:schemeClr>
                </a:solidFill>
              </a:rPr>
              <a:t>	</a:t>
            </a:r>
            <a:r>
              <a:rPr lang="ru-RU" sz="2400" b="1" dirty="0" smtClean="0">
                <a:solidFill>
                  <a:schemeClr val="bg2">
                    <a:lumMod val="25000"/>
                  </a:schemeClr>
                </a:solidFill>
              </a:rPr>
              <a:t>Вивчення конкурентів</a:t>
            </a:r>
            <a:r>
              <a:rPr lang="ru-RU" b="1" dirty="0" smtClean="0">
                <a:solidFill>
                  <a:schemeClr val="bg2">
                    <a:lumMod val="25000"/>
                  </a:schemeClr>
                </a:solidFill>
              </a:rPr>
              <a:t>. </a:t>
            </a:r>
            <a:endParaRPr lang="ru-RU" dirty="0">
              <a:solidFill>
                <a:schemeClr val="bg2">
                  <a:lumMod val="2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5724128" y="2852936"/>
            <a:ext cx="3213215" cy="2304256"/>
          </a:xfrm>
          <a:prstGeom prst="rect">
            <a:avLst/>
          </a:prstGeom>
          <a:noFill/>
          <a:ln w="9525">
            <a:noFill/>
            <a:miter lim="800000"/>
            <a:headEnd/>
            <a:tailEnd/>
          </a:ln>
          <a:effectLst/>
        </p:spPr>
      </p:pic>
      <p:sp>
        <p:nvSpPr>
          <p:cNvPr id="3" name="Заголовок 2"/>
          <p:cNvSpPr>
            <a:spLocks noGrp="1"/>
          </p:cNvSpPr>
          <p:nvPr>
            <p:ph type="title"/>
          </p:nvPr>
        </p:nvSpPr>
        <p:spPr>
          <a:xfrm>
            <a:off x="357158" y="357166"/>
            <a:ext cx="8229600" cy="438896"/>
          </a:xfrm>
        </p:spPr>
        <p:txBody>
          <a:bodyPr>
            <a:normAutofit fontScale="90000"/>
          </a:bodyPr>
          <a:lstStyle/>
          <a:p>
            <a:r>
              <a:rPr lang="uk-UA" sz="2400" b="1" dirty="0" smtClean="0"/>
              <a:t>	</a:t>
            </a:r>
            <a:r>
              <a:rPr lang="uk-UA" sz="2400" b="1" dirty="0" smtClean="0">
                <a:latin typeface="Times New Roman" pitchFamily="18" charset="0"/>
                <a:cs typeface="Times New Roman" pitchFamily="18" charset="0"/>
              </a:rPr>
              <a:t>Рекламна політика</a:t>
            </a:r>
            <a:endParaRPr lang="ru-RU" sz="2400" b="1" dirty="0">
              <a:latin typeface="Times New Roman" pitchFamily="18" charset="0"/>
              <a:cs typeface="Times New Roman" pitchFamily="18" charset="0"/>
            </a:endParaRPr>
          </a:p>
        </p:txBody>
      </p:sp>
      <p:sp>
        <p:nvSpPr>
          <p:cNvPr id="4" name="Содержимое 3"/>
          <p:cNvSpPr>
            <a:spLocks noGrp="1"/>
          </p:cNvSpPr>
          <p:nvPr>
            <p:ph idx="1"/>
          </p:nvPr>
        </p:nvSpPr>
        <p:spPr>
          <a:xfrm>
            <a:off x="323528" y="908720"/>
            <a:ext cx="8229600" cy="4389120"/>
          </a:xfrm>
        </p:spPr>
        <p:txBody>
          <a:bodyPr>
            <a:noAutofit/>
          </a:bodyPr>
          <a:lstStyle/>
          <a:p>
            <a:pPr>
              <a:buNone/>
            </a:pPr>
            <a:r>
              <a:rPr lang="ru-RU" sz="2400" dirty="0" smtClean="0"/>
              <a:t>	</a:t>
            </a:r>
            <a:r>
              <a:rPr lang="ru-RU" sz="2400" b="1" i="1" u="sng" dirty="0" smtClean="0">
                <a:solidFill>
                  <a:schemeClr val="tx2"/>
                </a:solidFill>
                <a:latin typeface="Times New Roman" pitchFamily="18" charset="0"/>
                <a:cs typeface="Times New Roman" pitchFamily="18" charset="0"/>
              </a:rPr>
              <a:t>Рекламою</a:t>
            </a:r>
            <a:r>
              <a:rPr lang="ru-RU" sz="2400" dirty="0" smtClean="0">
                <a:solidFill>
                  <a:schemeClr val="tx2"/>
                </a:solidFill>
                <a:latin typeface="Times New Roman" pitchFamily="18" charset="0"/>
                <a:cs typeface="Times New Roman" pitchFamily="18" charset="0"/>
              </a:rPr>
              <a:t> називається комерційна пропаганда споживчих властивостей товару та корисного ефекту послуг, яка інформує, переконує, нагадує.</a:t>
            </a:r>
            <a:br>
              <a:rPr lang="ru-RU" sz="2400" dirty="0" smtClean="0">
                <a:solidFill>
                  <a:schemeClr val="tx2"/>
                </a:solidFill>
                <a:latin typeface="Times New Roman" pitchFamily="18" charset="0"/>
                <a:cs typeface="Times New Roman" pitchFamily="18" charset="0"/>
              </a:rPr>
            </a:br>
            <a:r>
              <a:rPr lang="ru-RU" sz="2400" dirty="0" smtClean="0">
                <a:solidFill>
                  <a:schemeClr val="tx2"/>
                </a:solidFill>
                <a:latin typeface="Times New Roman" pitchFamily="18" charset="0"/>
                <a:cs typeface="Times New Roman" pitchFamily="18" charset="0"/>
              </a:rPr>
              <a:t/>
            </a:r>
            <a:br>
              <a:rPr lang="ru-RU" sz="2400" dirty="0" smtClean="0">
                <a:solidFill>
                  <a:schemeClr val="tx2"/>
                </a:solidFill>
                <a:latin typeface="Times New Roman" pitchFamily="18" charset="0"/>
                <a:cs typeface="Times New Roman" pitchFamily="18" charset="0"/>
              </a:rPr>
            </a:br>
            <a:r>
              <a:rPr lang="ru-RU" sz="2400" dirty="0" smtClean="0">
                <a:solidFill>
                  <a:schemeClr val="tx2"/>
                </a:solidFill>
                <a:latin typeface="Times New Roman" pitchFamily="18" charset="0"/>
                <a:cs typeface="Times New Roman" pitchFamily="18" charset="0"/>
              </a:rPr>
              <a:t>Відповідно до товарів, що рекламуються, реклама буває трьох </a:t>
            </a:r>
            <a:r>
              <a:rPr lang="ru-RU" sz="2400" i="1" dirty="0" smtClean="0">
                <a:solidFill>
                  <a:schemeClr val="tx2"/>
                </a:solidFill>
                <a:latin typeface="Times New Roman" pitchFamily="18" charset="0"/>
                <a:cs typeface="Times New Roman" pitchFamily="18" charset="0"/>
              </a:rPr>
              <a:t>видів</a:t>
            </a:r>
            <a:r>
              <a:rPr lang="ru-RU" sz="2400" dirty="0" smtClean="0">
                <a:solidFill>
                  <a:schemeClr val="tx2"/>
                </a:solidFill>
                <a:latin typeface="Times New Roman" pitchFamily="18" charset="0"/>
                <a:cs typeface="Times New Roman" pitchFamily="18" charset="0"/>
              </a:rPr>
              <a:t>:</a:t>
            </a:r>
            <a:br>
              <a:rPr lang="ru-RU" sz="2400" dirty="0" smtClean="0">
                <a:solidFill>
                  <a:schemeClr val="tx2"/>
                </a:solidFill>
                <a:latin typeface="Times New Roman" pitchFamily="18" charset="0"/>
                <a:cs typeface="Times New Roman" pitchFamily="18" charset="0"/>
              </a:rPr>
            </a:br>
            <a:r>
              <a:rPr lang="ru-RU" sz="2400" dirty="0" smtClean="0">
                <a:solidFill>
                  <a:schemeClr val="tx2"/>
                </a:solidFill>
                <a:latin typeface="Times New Roman" pitchFamily="18" charset="0"/>
                <a:cs typeface="Times New Roman" pitchFamily="18" charset="0"/>
              </a:rPr>
              <a:t/>
            </a:r>
            <a:br>
              <a:rPr lang="ru-RU" sz="2400" dirty="0" smtClean="0">
                <a:solidFill>
                  <a:schemeClr val="tx2"/>
                </a:solidFill>
                <a:latin typeface="Times New Roman" pitchFamily="18" charset="0"/>
                <a:cs typeface="Times New Roman" pitchFamily="18" charset="0"/>
              </a:rPr>
            </a:br>
            <a:r>
              <a:rPr lang="ru-RU" sz="2400" b="1" dirty="0" smtClean="0">
                <a:solidFill>
                  <a:schemeClr val="tx2"/>
                </a:solidFill>
                <a:latin typeface="Times New Roman" pitchFamily="18" charset="0"/>
                <a:cs typeface="Times New Roman" pitchFamily="18" charset="0"/>
              </a:rPr>
              <a:t>а) </a:t>
            </a:r>
            <a:r>
              <a:rPr lang="ru-RU" sz="2400" dirty="0" smtClean="0">
                <a:solidFill>
                  <a:schemeClr val="tx2"/>
                </a:solidFill>
                <a:latin typeface="Times New Roman" pitchFamily="18" charset="0"/>
                <a:cs typeface="Times New Roman" pitchFamily="18" charset="0"/>
              </a:rPr>
              <a:t>реклама товарів споживання;</a:t>
            </a:r>
            <a:br>
              <a:rPr lang="ru-RU" sz="2400" dirty="0" smtClean="0">
                <a:solidFill>
                  <a:schemeClr val="tx2"/>
                </a:solidFill>
                <a:latin typeface="Times New Roman" pitchFamily="18" charset="0"/>
                <a:cs typeface="Times New Roman" pitchFamily="18" charset="0"/>
              </a:rPr>
            </a:br>
            <a:r>
              <a:rPr lang="ru-RU" sz="2400" dirty="0" smtClean="0">
                <a:solidFill>
                  <a:schemeClr val="tx2"/>
                </a:solidFill>
                <a:latin typeface="Times New Roman" pitchFamily="18" charset="0"/>
                <a:cs typeface="Times New Roman" pitchFamily="18" charset="0"/>
              </a:rPr>
              <a:t/>
            </a:r>
            <a:br>
              <a:rPr lang="ru-RU" sz="2400" dirty="0" smtClean="0">
                <a:solidFill>
                  <a:schemeClr val="tx2"/>
                </a:solidFill>
                <a:latin typeface="Times New Roman" pitchFamily="18" charset="0"/>
                <a:cs typeface="Times New Roman" pitchFamily="18" charset="0"/>
              </a:rPr>
            </a:br>
            <a:r>
              <a:rPr lang="ru-RU" sz="2400" b="1" dirty="0" smtClean="0">
                <a:solidFill>
                  <a:schemeClr val="tx2"/>
                </a:solidFill>
                <a:latin typeface="Times New Roman" pitchFamily="18" charset="0"/>
                <a:cs typeface="Times New Roman" pitchFamily="18" charset="0"/>
              </a:rPr>
              <a:t>б) </a:t>
            </a:r>
            <a:r>
              <a:rPr lang="ru-RU" sz="2400" dirty="0" smtClean="0">
                <a:solidFill>
                  <a:schemeClr val="tx2"/>
                </a:solidFill>
                <a:latin typeface="Times New Roman" pitchFamily="18" charset="0"/>
                <a:cs typeface="Times New Roman" pitchFamily="18" charset="0"/>
              </a:rPr>
              <a:t>реклама товарів виробничого або спеціального призначення;</a:t>
            </a:r>
            <a:br>
              <a:rPr lang="ru-RU" sz="2400" dirty="0" smtClean="0">
                <a:solidFill>
                  <a:schemeClr val="tx2"/>
                </a:solidFill>
                <a:latin typeface="Times New Roman" pitchFamily="18" charset="0"/>
                <a:cs typeface="Times New Roman" pitchFamily="18" charset="0"/>
              </a:rPr>
            </a:br>
            <a:r>
              <a:rPr lang="ru-RU" sz="2400" dirty="0" smtClean="0">
                <a:solidFill>
                  <a:schemeClr val="tx2"/>
                </a:solidFill>
                <a:latin typeface="Times New Roman" pitchFamily="18" charset="0"/>
                <a:cs typeface="Times New Roman" pitchFamily="18" charset="0"/>
              </a:rPr>
              <a:t/>
            </a:r>
            <a:br>
              <a:rPr lang="ru-RU" sz="2400" dirty="0" smtClean="0">
                <a:solidFill>
                  <a:schemeClr val="tx2"/>
                </a:solidFill>
                <a:latin typeface="Times New Roman" pitchFamily="18" charset="0"/>
                <a:cs typeface="Times New Roman" pitchFamily="18" charset="0"/>
              </a:rPr>
            </a:br>
            <a:r>
              <a:rPr lang="ru-RU" sz="2400" b="1" dirty="0" smtClean="0">
                <a:solidFill>
                  <a:schemeClr val="tx2"/>
                </a:solidFill>
                <a:latin typeface="Times New Roman" pitchFamily="18" charset="0"/>
                <a:cs typeface="Times New Roman" pitchFamily="18" charset="0"/>
              </a:rPr>
              <a:t>в) </a:t>
            </a:r>
            <a:r>
              <a:rPr lang="ru-RU" sz="2400" dirty="0" smtClean="0">
                <a:solidFill>
                  <a:schemeClr val="tx2"/>
                </a:solidFill>
                <a:latin typeface="Times New Roman" pitchFamily="18" charset="0"/>
                <a:cs typeface="Times New Roman" pitchFamily="18" charset="0"/>
              </a:rPr>
              <a:t>престижна реклама, спрямована на піднесення іміджу.</a:t>
            </a:r>
            <a:br>
              <a:rPr lang="ru-RU" sz="2400" dirty="0" smtClean="0">
                <a:solidFill>
                  <a:schemeClr val="tx2"/>
                </a:solidFill>
                <a:latin typeface="Times New Roman" pitchFamily="18" charset="0"/>
                <a:cs typeface="Times New Roman" pitchFamily="18" charset="0"/>
              </a:rPr>
            </a:br>
            <a:r>
              <a:rPr lang="ru-RU" sz="2400" dirty="0" smtClean="0">
                <a:solidFill>
                  <a:schemeClr val="tx2"/>
                </a:solidFill>
                <a:latin typeface="Times New Roman" pitchFamily="18" charset="0"/>
                <a:cs typeface="Times New Roman" pitchFamily="18" charset="0"/>
              </a:rPr>
              <a:t/>
            </a:r>
            <a:br>
              <a:rPr lang="ru-RU" sz="2400" dirty="0" smtClean="0">
                <a:solidFill>
                  <a:schemeClr val="tx2"/>
                </a:solidFill>
                <a:latin typeface="Times New Roman" pitchFamily="18" charset="0"/>
                <a:cs typeface="Times New Roman" pitchFamily="18" charset="0"/>
              </a:rPr>
            </a:br>
            <a:r>
              <a:rPr lang="ru-RU" sz="2400" i="1" dirty="0" smtClean="0">
                <a:solidFill>
                  <a:schemeClr val="tx2"/>
                </a:solidFill>
                <a:latin typeface="Times New Roman" pitchFamily="18" charset="0"/>
                <a:cs typeface="Times New Roman" pitchFamily="18" charset="0"/>
              </a:rPr>
              <a:t>Реклама має бути адресною, правдивою, цікавою заохочувальною</a:t>
            </a:r>
            <a:r>
              <a:rPr lang="ru-RU" sz="2400" dirty="0" smtClean="0">
                <a:solidFill>
                  <a:schemeClr val="tx2"/>
                </a:solidFill>
                <a:latin typeface="Times New Roman" pitchFamily="18" charset="0"/>
                <a:cs typeface="Times New Roman" pitchFamily="18" charset="0"/>
              </a:rPr>
              <a:t>.</a:t>
            </a:r>
            <a:endParaRPr lang="ru-RU" sz="2400" dirty="0">
              <a:solidFill>
                <a:schemeClr val="tx2"/>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642918"/>
            <a:ext cx="7851648" cy="2143140"/>
          </a:xfrm>
        </p:spPr>
        <p:txBody>
          <a:bodyPr>
            <a:normAutofit/>
          </a:bodyPr>
          <a:lstStyle/>
          <a:p>
            <a:pPr algn="ctr"/>
            <a:r>
              <a:rPr lang="en-US" dirty="0" smtClean="0">
                <a:solidFill>
                  <a:schemeClr val="bg2">
                    <a:lumMod val="60000"/>
                    <a:lumOff val="40000"/>
                  </a:schemeClr>
                </a:solidFill>
              </a:rPr>
              <a:t/>
            </a:r>
            <a:br>
              <a:rPr lang="en-US" dirty="0" smtClean="0">
                <a:solidFill>
                  <a:schemeClr val="bg2">
                    <a:lumMod val="60000"/>
                    <a:lumOff val="40000"/>
                  </a:schemeClr>
                </a:solidFill>
              </a:rPr>
            </a:br>
            <a:endParaRPr lang="ru-RU" dirty="0">
              <a:solidFill>
                <a:schemeClr val="bg2">
                  <a:lumMod val="60000"/>
                  <a:lumOff val="40000"/>
                </a:schemeClr>
              </a:solidFill>
            </a:endParaRPr>
          </a:p>
        </p:txBody>
      </p:sp>
      <p:sp>
        <p:nvSpPr>
          <p:cNvPr id="4" name="Подзаголовок 3"/>
          <p:cNvSpPr>
            <a:spLocks noGrp="1"/>
          </p:cNvSpPr>
          <p:nvPr>
            <p:ph type="subTitle" idx="1"/>
          </p:nvPr>
        </p:nvSpPr>
        <p:spPr>
          <a:xfrm>
            <a:off x="395536" y="476672"/>
            <a:ext cx="8208912" cy="4752528"/>
          </a:xfrm>
        </p:spPr>
        <p:txBody>
          <a:bodyPr>
            <a:noAutofit/>
          </a:bodyPr>
          <a:lstStyle/>
          <a:p>
            <a:pPr algn="l"/>
            <a:r>
              <a:rPr lang="uk-UA" sz="4800" b="1" dirty="0" smtClean="0">
                <a:solidFill>
                  <a:schemeClr val="accent2">
                    <a:lumMod val="50000"/>
                  </a:schemeClr>
                </a:solidFill>
                <a:latin typeface="Times New Roman" pitchFamily="18" charset="0"/>
                <a:cs typeface="Times New Roman" pitchFamily="18" charset="0"/>
              </a:rPr>
              <a:t>Мета:</a:t>
            </a:r>
            <a:r>
              <a:rPr lang="uk-UA" sz="4800" dirty="0" smtClean="0">
                <a:solidFill>
                  <a:schemeClr val="accent2">
                    <a:lumMod val="50000"/>
                  </a:schemeClr>
                </a:solidFill>
                <a:latin typeface="Times New Roman" pitchFamily="18" charset="0"/>
                <a:cs typeface="Times New Roman" pitchFamily="18" charset="0"/>
              </a:rPr>
              <a:t> </a:t>
            </a:r>
            <a:r>
              <a:rPr lang="en-US" sz="4800" dirty="0" smtClean="0">
                <a:solidFill>
                  <a:schemeClr val="accent2">
                    <a:lumMod val="50000"/>
                  </a:schemeClr>
                </a:solidFill>
                <a:latin typeface="Times New Roman" pitchFamily="18" charset="0"/>
                <a:cs typeface="Times New Roman" pitchFamily="18" charset="0"/>
              </a:rPr>
              <a:t>   </a:t>
            </a:r>
            <a:r>
              <a:rPr lang="ru-RU" sz="4800" dirty="0" err="1" smtClean="0">
                <a:solidFill>
                  <a:schemeClr val="accent2">
                    <a:lumMod val="50000"/>
                  </a:schemeClr>
                </a:solidFill>
                <a:latin typeface="Times New Roman" pitchFamily="18" charset="0"/>
                <a:cs typeface="Times New Roman" pitchFamily="18" charset="0"/>
              </a:rPr>
              <a:t>визначити,що</a:t>
            </a:r>
            <a:r>
              <a:rPr lang="ru-RU" sz="4800" dirty="0" smtClean="0">
                <a:solidFill>
                  <a:schemeClr val="accent2">
                    <a:lumMod val="50000"/>
                  </a:schemeClr>
                </a:solidFill>
                <a:latin typeface="Times New Roman" pitchFamily="18" charset="0"/>
                <a:cs typeface="Times New Roman" pitchFamily="18" charset="0"/>
              </a:rPr>
              <a:t> </a:t>
            </a:r>
            <a:r>
              <a:rPr lang="ru-RU" sz="4800" dirty="0" err="1" smtClean="0">
                <a:solidFill>
                  <a:schemeClr val="accent2">
                    <a:lumMod val="50000"/>
                  </a:schemeClr>
                </a:solidFill>
                <a:latin typeface="Times New Roman" pitchFamily="18" charset="0"/>
                <a:cs typeface="Times New Roman" pitchFamily="18" charset="0"/>
              </a:rPr>
              <a:t>таке</a:t>
            </a:r>
            <a:r>
              <a:rPr lang="en-US" sz="4800" dirty="0" smtClean="0">
                <a:solidFill>
                  <a:schemeClr val="accent2">
                    <a:lumMod val="50000"/>
                  </a:schemeClr>
                </a:solidFill>
                <a:latin typeface="Times New Roman" pitchFamily="18" charset="0"/>
                <a:cs typeface="Times New Roman" pitchFamily="18" charset="0"/>
              </a:rPr>
              <a:t> </a:t>
            </a:r>
            <a:r>
              <a:rPr lang="ru-RU" sz="4800" dirty="0" smtClean="0">
                <a:solidFill>
                  <a:schemeClr val="accent2">
                    <a:lumMod val="50000"/>
                  </a:schemeClr>
                </a:solidFill>
                <a:latin typeface="Times New Roman" pitchFamily="18" charset="0"/>
                <a:cs typeface="Times New Roman" pitchFamily="18" charset="0"/>
              </a:rPr>
              <a:t>маркетинг</a:t>
            </a:r>
            <a:r>
              <a:rPr lang="ru-RU" sz="4800" dirty="0" smtClean="0">
                <a:solidFill>
                  <a:schemeClr val="accent2">
                    <a:lumMod val="50000"/>
                  </a:schemeClr>
                </a:solidFill>
                <a:latin typeface="Times New Roman" pitchFamily="18" charset="0"/>
                <a:cs typeface="Times New Roman" pitchFamily="18" charset="0"/>
              </a:rPr>
              <a:t>; </a:t>
            </a:r>
            <a:r>
              <a:rPr lang="ru-RU" sz="4800" dirty="0" err="1" smtClean="0">
                <a:solidFill>
                  <a:schemeClr val="accent2">
                    <a:lumMod val="50000"/>
                  </a:schemeClr>
                </a:solidFill>
                <a:latin typeface="Times New Roman" pitchFamily="18" charset="0"/>
                <a:cs typeface="Times New Roman" pitchFamily="18" charset="0"/>
              </a:rPr>
              <a:t>дізнатися</a:t>
            </a:r>
            <a:r>
              <a:rPr lang="ru-RU" sz="4800" dirty="0" smtClean="0">
                <a:solidFill>
                  <a:schemeClr val="accent2">
                    <a:lumMod val="50000"/>
                  </a:schemeClr>
                </a:solidFill>
                <a:latin typeface="Times New Roman" pitchFamily="18" charset="0"/>
                <a:cs typeface="Times New Roman" pitchFamily="18" charset="0"/>
              </a:rPr>
              <a:t> </a:t>
            </a:r>
            <a:r>
              <a:rPr lang="ru-RU" sz="4800" dirty="0" smtClean="0">
                <a:solidFill>
                  <a:schemeClr val="accent2">
                    <a:lumMod val="50000"/>
                  </a:schemeClr>
                </a:solidFill>
                <a:latin typeface="Times New Roman" pitchFamily="18" charset="0"/>
                <a:cs typeface="Times New Roman" pitchFamily="18" charset="0"/>
              </a:rPr>
              <a:t>про </a:t>
            </a:r>
            <a:r>
              <a:rPr lang="ru-RU" sz="4800" dirty="0" err="1" smtClean="0">
                <a:solidFill>
                  <a:schemeClr val="accent2">
                    <a:lumMod val="50000"/>
                  </a:schemeClr>
                </a:solidFill>
                <a:latin typeface="Times New Roman" pitchFamily="18" charset="0"/>
                <a:cs typeface="Times New Roman" pitchFamily="18" charset="0"/>
              </a:rPr>
              <a:t>концепції</a:t>
            </a:r>
            <a:r>
              <a:rPr lang="ru-RU" sz="4800" dirty="0" smtClean="0">
                <a:solidFill>
                  <a:schemeClr val="accent2">
                    <a:lumMod val="50000"/>
                  </a:schemeClr>
                </a:solidFill>
                <a:latin typeface="Times New Roman" pitchFamily="18" charset="0"/>
                <a:cs typeface="Times New Roman" pitchFamily="18" charset="0"/>
              </a:rPr>
              <a:t> </a:t>
            </a:r>
            <a:r>
              <a:rPr lang="ru-RU" sz="4800" dirty="0" err="1" smtClean="0">
                <a:solidFill>
                  <a:schemeClr val="accent2">
                    <a:lumMod val="50000"/>
                  </a:schemeClr>
                </a:solidFill>
                <a:latin typeface="Times New Roman" pitchFamily="18" charset="0"/>
                <a:cs typeface="Times New Roman" pitchFamily="18" charset="0"/>
              </a:rPr>
              <a:t>управління</a:t>
            </a:r>
            <a:r>
              <a:rPr lang="ru-RU" sz="4800" dirty="0" smtClean="0">
                <a:solidFill>
                  <a:schemeClr val="accent2">
                    <a:lumMod val="50000"/>
                  </a:schemeClr>
                </a:solidFill>
                <a:latin typeface="Times New Roman" pitchFamily="18" charset="0"/>
                <a:cs typeface="Times New Roman" pitchFamily="18" charset="0"/>
              </a:rPr>
              <a:t> маркетингом та </a:t>
            </a:r>
            <a:r>
              <a:rPr lang="ru-RU" sz="4800" dirty="0" err="1" smtClean="0">
                <a:solidFill>
                  <a:schemeClr val="accent2">
                    <a:lumMod val="50000"/>
                  </a:schemeClr>
                </a:solidFill>
                <a:latin typeface="Times New Roman" pitchFamily="18" charset="0"/>
                <a:cs typeface="Times New Roman" pitchFamily="18" charset="0"/>
              </a:rPr>
              <a:t>особливості</a:t>
            </a:r>
            <a:r>
              <a:rPr lang="ru-RU" sz="4800" dirty="0" smtClean="0">
                <a:solidFill>
                  <a:schemeClr val="accent2">
                    <a:lumMod val="50000"/>
                  </a:schemeClr>
                </a:solidFill>
                <a:latin typeface="Times New Roman" pitchFamily="18" charset="0"/>
                <a:cs typeface="Times New Roman" pitchFamily="18" charset="0"/>
              </a:rPr>
              <a:t> </a:t>
            </a:r>
            <a:r>
              <a:rPr lang="ru-RU" sz="4800" dirty="0" err="1" smtClean="0">
                <a:solidFill>
                  <a:schemeClr val="accent2">
                    <a:lumMod val="50000"/>
                  </a:schemeClr>
                </a:solidFill>
                <a:latin typeface="Times New Roman" pitchFamily="18" charset="0"/>
                <a:cs typeface="Times New Roman" pitchFamily="18" charset="0"/>
              </a:rPr>
              <a:t>міжнародного</a:t>
            </a:r>
            <a:r>
              <a:rPr lang="ru-RU" sz="4800" dirty="0" smtClean="0">
                <a:solidFill>
                  <a:schemeClr val="accent2">
                    <a:lumMod val="50000"/>
                  </a:schemeClr>
                </a:solidFill>
                <a:latin typeface="Times New Roman" pitchFamily="18" charset="0"/>
                <a:cs typeface="Times New Roman" pitchFamily="18" charset="0"/>
              </a:rPr>
              <a:t> маркетингу.</a:t>
            </a:r>
          </a:p>
          <a:p>
            <a:pPr algn="l"/>
            <a:endParaRPr lang="ru-RU" sz="4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onovo\Documents\Основные-принципы-вирусного-маркетинга.jpg"/>
          <p:cNvPicPr>
            <a:picLocks noChangeAspect="1" noChangeArrowheads="1"/>
          </p:cNvPicPr>
          <p:nvPr/>
        </p:nvPicPr>
        <p:blipFill>
          <a:blip r:embed="rId2" cstate="print"/>
          <a:srcRect/>
          <a:stretch>
            <a:fillRect/>
          </a:stretch>
        </p:blipFill>
        <p:spPr bwMode="auto">
          <a:xfrm>
            <a:off x="2123728" y="4507310"/>
            <a:ext cx="4752528" cy="2350690"/>
          </a:xfrm>
          <a:prstGeom prst="rect">
            <a:avLst/>
          </a:prstGeom>
          <a:noFill/>
        </p:spPr>
      </p:pic>
      <p:sp>
        <p:nvSpPr>
          <p:cNvPr id="5" name="Заголовок 4"/>
          <p:cNvSpPr>
            <a:spLocks noGrp="1"/>
          </p:cNvSpPr>
          <p:nvPr>
            <p:ph type="title"/>
          </p:nvPr>
        </p:nvSpPr>
        <p:spPr>
          <a:xfrm>
            <a:off x="179512" y="332656"/>
            <a:ext cx="8500552" cy="3960440"/>
          </a:xfrm>
        </p:spPr>
        <p:txBody>
          <a:bodyPr>
            <a:noAutofit/>
          </a:bodyPr>
          <a:lstStyle/>
          <a:p>
            <a:r>
              <a:rPr lang="ru-RU" sz="4000" b="1" i="1" u="sng" dirty="0" smtClean="0">
                <a:latin typeface="Times New Roman" pitchFamily="18" charset="0"/>
                <a:cs typeface="Times New Roman" pitchFamily="18" charset="0"/>
              </a:rPr>
              <a:t>Маркетинг</a:t>
            </a:r>
            <a:r>
              <a:rPr lang="ru-RU" sz="4000" b="1" dirty="0" smtClean="0">
                <a:latin typeface="Times New Roman" pitchFamily="18" charset="0"/>
                <a:cs typeface="Times New Roman" pitchFamily="18" charset="0"/>
              </a:rPr>
              <a:t> </a:t>
            </a:r>
            <a:r>
              <a:rPr lang="ru-RU" sz="4000" b="1" dirty="0" smtClean="0">
                <a:latin typeface="Times New Roman" pitchFamily="18" charset="0"/>
                <a:cs typeface="Times New Roman" pitchFamily="18" charset="0"/>
              </a:rPr>
              <a:t>(ринкознавство) – це складова частина підприємницької діяльності, спрямованої на вивчення попиту та організацію виробництва і збуту товарів і послуг</a:t>
            </a:r>
            <a:r>
              <a:rPr lang="ru-RU" sz="4400" b="1" dirty="0" smtClean="0">
                <a:latin typeface="Times New Roman" pitchFamily="18" charset="0"/>
                <a:cs typeface="Times New Roman" pitchFamily="18" charset="0"/>
              </a:rPr>
              <a:t>.</a:t>
            </a:r>
            <a:endParaRPr lang="ru-RU" sz="4400" b="1" dirty="0">
              <a:latin typeface="Times New Roman" pitchFamily="18" charset="0"/>
              <a:cs typeface="Times New Roman" pitchFamily="18" charset="0"/>
            </a:endParaRPr>
          </a:p>
        </p:txBody>
      </p:sp>
      <p:sp>
        <p:nvSpPr>
          <p:cNvPr id="6" name="Содержимое 5"/>
          <p:cNvSpPr>
            <a:spLocks noGrp="1"/>
          </p:cNvSpPr>
          <p:nvPr>
            <p:ph idx="1"/>
          </p:nvPr>
        </p:nvSpPr>
        <p:spPr>
          <a:xfrm>
            <a:off x="285720" y="1857364"/>
            <a:ext cx="8401080" cy="4467236"/>
          </a:xfrm>
        </p:spPr>
        <p:txBody>
          <a:bodyPr>
            <a:normAutofit/>
          </a:bodyPr>
          <a:lstStyle/>
          <a:p>
            <a:pPr>
              <a:buNone/>
            </a:pPr>
            <a:r>
              <a:rPr lang="ru-RU" dirty="0" smtClean="0">
                <a:solidFill>
                  <a:srgbClr val="FF0000"/>
                </a:solidFill>
              </a:rPr>
              <a:t>	</a:t>
            </a:r>
            <a:endParaRPr lang="ru-RU"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79512" y="188640"/>
            <a:ext cx="8521824" cy="5976664"/>
          </a:xfrm>
        </p:spPr>
        <p:txBody>
          <a:bodyPr>
            <a:noAutofit/>
          </a:bodyPr>
          <a:lstStyle/>
          <a:p>
            <a:r>
              <a:rPr lang="ru-RU" sz="2400" b="1" dirty="0" smtClean="0">
                <a:latin typeface="Times New Roman" pitchFamily="18" charset="0"/>
                <a:cs typeface="Times New Roman" pitchFamily="18" charset="0"/>
              </a:rPr>
              <a:t>Успіх підприємницької діяльності врешті-решт залежить від споживача, </a:t>
            </a:r>
            <a:r>
              <a:rPr lang="ru-RU" sz="2400" b="1" dirty="0" smtClean="0">
                <a:latin typeface="Times New Roman" pitchFamily="18" charset="0"/>
                <a:cs typeface="Times New Roman" pitchFamily="18" charset="0"/>
              </a:rPr>
              <a:t>яки</a:t>
            </a:r>
            <a:r>
              <a:rPr lang="uk-UA" sz="2400" b="1" dirty="0" smtClean="0">
                <a:latin typeface="Times New Roman" pitchFamily="18" charset="0"/>
                <a:cs typeface="Times New Roman" pitchFamily="18" charset="0"/>
              </a:rPr>
              <a:t>й</a:t>
            </a:r>
            <a:r>
              <a:rPr lang="ru-RU" sz="2400" b="1"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купує або не купує товар даної фірми. Маркетинг є невід’ємною складовою підприємництва, спрямованою на вивчення попиту й організацію виробництва і збуту товарів.</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i="1" dirty="0" smtClean="0">
                <a:latin typeface="Times New Roman" pitchFamily="18" charset="0"/>
                <a:cs typeface="Times New Roman" pitchFamily="18" charset="0"/>
              </a:rPr>
              <a:t>Мета маркетингу реалізується такими видами діяльності</a:t>
            </a:r>
            <a:r>
              <a:rPr lang="ru-RU" sz="2400" b="1" dirty="0" smtClean="0">
                <a:latin typeface="Times New Roman" pitchFamily="18" charset="0"/>
                <a:cs typeface="Times New Roman" pitchFamily="18" charset="0"/>
              </a:rPr>
              <a:t>: визначення потреб споживача, перетворення потреб у продукцію; визначення ціни продукції для покупця; доставка товару; інформування покупця, стимулювання і підтримка збуту.</a:t>
            </a:r>
            <a:endParaRPr lang="ru-RU" sz="2400"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593832" cy="1124744"/>
          </a:xfrm>
        </p:spPr>
        <p:txBody>
          <a:bodyPr>
            <a:noAutofit/>
          </a:bodyPr>
          <a:lstStyle/>
          <a:p>
            <a:r>
              <a:rPr lang="ru-RU" sz="2400" b="1" i="1" dirty="0" smtClean="0">
                <a:latin typeface="Times New Roman" pitchFamily="18" charset="0"/>
                <a:cs typeface="Times New Roman" pitchFamily="18" charset="0"/>
              </a:rPr>
              <a:t>Елементами маркетингової діяльності є</a:t>
            </a:r>
            <a:r>
              <a:rPr lang="ru-RU" sz="2400" b="1" dirty="0" smtClean="0">
                <a:latin typeface="Times New Roman" pitchFamily="18" charset="0"/>
                <a:cs typeface="Times New Roman" pitchFamily="18" charset="0"/>
              </a:rPr>
              <a:t>: вивчення ринку, вивчення споживача, товарна політика, вивчення конкурентів, рекламна політика.</a:t>
            </a:r>
            <a:endParaRPr lang="ru-RU" sz="2400" b="1" dirty="0">
              <a:latin typeface="Times New Roman" pitchFamily="18" charset="0"/>
              <a:cs typeface="Times New Roman" pitchFamily="18" charset="0"/>
            </a:endParaRPr>
          </a:p>
        </p:txBody>
      </p:sp>
      <p:sp>
        <p:nvSpPr>
          <p:cNvPr id="4" name="Прямоугольник 3"/>
          <p:cNvSpPr/>
          <p:nvPr/>
        </p:nvSpPr>
        <p:spPr>
          <a:xfrm>
            <a:off x="2555776" y="1700808"/>
            <a:ext cx="3096344" cy="369332"/>
          </a:xfrm>
          <a:prstGeom prst="rect">
            <a:avLst/>
          </a:prstGeom>
        </p:spPr>
        <p:txBody>
          <a:bodyPr wrap="square">
            <a:spAutoFit/>
          </a:bodyPr>
          <a:lstStyle/>
          <a:p>
            <a:r>
              <a:rPr lang="ru-RU" b="1" dirty="0" err="1" smtClean="0">
                <a:solidFill>
                  <a:srgbClr val="FF0000"/>
                </a:solidFill>
              </a:rPr>
              <a:t>Класифікація</a:t>
            </a:r>
            <a:r>
              <a:rPr lang="ru-RU" b="1" dirty="0" smtClean="0">
                <a:solidFill>
                  <a:srgbClr val="FF0000"/>
                </a:solidFill>
              </a:rPr>
              <a:t> ринку:</a:t>
            </a:r>
            <a:endParaRPr lang="ru-RU" dirty="0">
              <a:solidFill>
                <a:srgbClr val="FF0000"/>
              </a:solidFill>
            </a:endParaRPr>
          </a:p>
        </p:txBody>
      </p:sp>
      <p:sp>
        <p:nvSpPr>
          <p:cNvPr id="5" name="Прямоугольник 4"/>
          <p:cNvSpPr/>
          <p:nvPr/>
        </p:nvSpPr>
        <p:spPr>
          <a:xfrm>
            <a:off x="179512" y="2204864"/>
            <a:ext cx="8784976" cy="4154984"/>
          </a:xfrm>
          <a:prstGeom prst="rect">
            <a:avLst/>
          </a:prstGeom>
        </p:spPr>
        <p:txBody>
          <a:bodyPr wrap="square">
            <a:spAutoFit/>
          </a:bodyPr>
          <a:lstStyle/>
          <a:p>
            <a:pPr>
              <a:buNone/>
            </a:pPr>
            <a:r>
              <a:rPr lang="ru-RU" sz="2400" dirty="0" smtClean="0">
                <a:solidFill>
                  <a:schemeClr val="accent2">
                    <a:lumMod val="50000"/>
                  </a:schemeClr>
                </a:solidFill>
                <a:latin typeface="Times New Roman" pitchFamily="18" charset="0"/>
                <a:cs typeface="Times New Roman" pitchFamily="18" charset="0"/>
              </a:rPr>
              <a:t>а) за </a:t>
            </a:r>
            <a:r>
              <a:rPr lang="ru-RU" sz="2400" dirty="0" err="1" smtClean="0">
                <a:solidFill>
                  <a:schemeClr val="accent2">
                    <a:lumMod val="50000"/>
                  </a:schemeClr>
                </a:solidFill>
                <a:latin typeface="Times New Roman" pitchFamily="18" charset="0"/>
                <a:cs typeface="Times New Roman" pitchFamily="18" charset="0"/>
              </a:rPr>
              <a:t>представленими</a:t>
            </a:r>
            <a:r>
              <a:rPr lang="ru-RU" sz="2400" dirty="0" smtClean="0">
                <a:solidFill>
                  <a:schemeClr val="accent2">
                    <a:lumMod val="50000"/>
                  </a:schemeClr>
                </a:solidFill>
                <a:latin typeface="Times New Roman" pitchFamily="18" charset="0"/>
                <a:cs typeface="Times New Roman" pitchFamily="18" charset="0"/>
              </a:rPr>
              <a:t> товарами </a:t>
            </a:r>
            <a:r>
              <a:rPr lang="ru-RU" sz="2400" dirty="0" err="1" smtClean="0">
                <a:solidFill>
                  <a:schemeClr val="accent2">
                    <a:lumMod val="50000"/>
                  </a:schemeClr>
                </a:solidFill>
                <a:latin typeface="Times New Roman" pitchFamily="18" charset="0"/>
                <a:cs typeface="Times New Roman" pitchFamily="18" charset="0"/>
              </a:rPr>
              <a:t>і</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послугами</a:t>
            </a:r>
            <a:r>
              <a:rPr lang="ru-RU" sz="2400" dirty="0" smtClean="0">
                <a:solidFill>
                  <a:schemeClr val="accent2">
                    <a:lumMod val="50000"/>
                  </a:schemeClr>
                </a:solidFill>
                <a:latin typeface="Times New Roman" pitchFamily="18" charset="0"/>
                <a:cs typeface="Times New Roman" pitchFamily="18" charset="0"/>
              </a:rPr>
              <a:t>;</a:t>
            </a:r>
            <a:br>
              <a:rPr lang="ru-RU" sz="2400" dirty="0" smtClean="0">
                <a:solidFill>
                  <a:schemeClr val="accent2">
                    <a:lumMod val="50000"/>
                  </a:schemeClr>
                </a:solidFill>
                <a:latin typeface="Times New Roman" pitchFamily="18" charset="0"/>
                <a:cs typeface="Times New Roman" pitchFamily="18" charset="0"/>
              </a:rPr>
            </a:br>
            <a:r>
              <a:rPr lang="ru-RU" sz="2400" dirty="0" smtClean="0">
                <a:solidFill>
                  <a:schemeClr val="accent2">
                    <a:lumMod val="50000"/>
                  </a:schemeClr>
                </a:solidFill>
                <a:latin typeface="Times New Roman" pitchFamily="18" charset="0"/>
                <a:cs typeface="Times New Roman" pitchFamily="18" charset="0"/>
              </a:rPr>
              <a:t/>
            </a:r>
            <a:br>
              <a:rPr lang="ru-RU" sz="2400" dirty="0" smtClean="0">
                <a:solidFill>
                  <a:schemeClr val="accent2">
                    <a:lumMod val="50000"/>
                  </a:schemeClr>
                </a:solidFill>
                <a:latin typeface="Times New Roman" pitchFamily="18" charset="0"/>
                <a:cs typeface="Times New Roman" pitchFamily="18" charset="0"/>
              </a:rPr>
            </a:br>
            <a:r>
              <a:rPr lang="ru-RU" sz="2400" dirty="0" smtClean="0">
                <a:solidFill>
                  <a:schemeClr val="accent2">
                    <a:lumMod val="50000"/>
                  </a:schemeClr>
                </a:solidFill>
                <a:latin typeface="Times New Roman" pitchFamily="18" charset="0"/>
                <a:cs typeface="Times New Roman" pitchFamily="18" charset="0"/>
              </a:rPr>
              <a:t>б) за </a:t>
            </a:r>
            <a:r>
              <a:rPr lang="ru-RU" sz="2400" dirty="0" err="1" smtClean="0">
                <a:solidFill>
                  <a:schemeClr val="accent2">
                    <a:lumMod val="50000"/>
                  </a:schemeClr>
                </a:solidFill>
                <a:latin typeface="Times New Roman" pitchFamily="18" charset="0"/>
                <a:cs typeface="Times New Roman" pitchFamily="18" charset="0"/>
              </a:rPr>
              <a:t>певними</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групами</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споживачів</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сегментація</a:t>
            </a:r>
            <a:r>
              <a:rPr lang="ru-RU" sz="2400" dirty="0" smtClean="0">
                <a:solidFill>
                  <a:schemeClr val="accent2">
                    <a:lumMod val="50000"/>
                  </a:schemeClr>
                </a:solidFill>
                <a:latin typeface="Times New Roman" pitchFamily="18" charset="0"/>
                <a:cs typeface="Times New Roman" pitchFamily="18" charset="0"/>
              </a:rPr>
              <a:t> ринку).</a:t>
            </a:r>
            <a:br>
              <a:rPr lang="ru-RU" sz="2400" dirty="0" smtClean="0">
                <a:solidFill>
                  <a:schemeClr val="accent2">
                    <a:lumMod val="50000"/>
                  </a:schemeClr>
                </a:solidFill>
                <a:latin typeface="Times New Roman" pitchFamily="18" charset="0"/>
                <a:cs typeface="Times New Roman" pitchFamily="18" charset="0"/>
              </a:rPr>
            </a:br>
            <a:r>
              <a:rPr lang="ru-RU" sz="2400" dirty="0" smtClean="0">
                <a:solidFill>
                  <a:schemeClr val="accent2">
                    <a:lumMod val="50000"/>
                  </a:schemeClr>
                </a:solidFill>
                <a:latin typeface="Times New Roman" pitchFamily="18" charset="0"/>
                <a:cs typeface="Times New Roman" pitchFamily="18" charset="0"/>
              </a:rPr>
              <a:t/>
            </a:r>
            <a:br>
              <a:rPr lang="ru-RU" sz="2400" dirty="0" smtClean="0">
                <a:solidFill>
                  <a:schemeClr val="accent2">
                    <a:lumMod val="50000"/>
                  </a:schemeClr>
                </a:solidFill>
                <a:latin typeface="Times New Roman" pitchFamily="18" charset="0"/>
                <a:cs typeface="Times New Roman" pitchFamily="18" charset="0"/>
              </a:rPr>
            </a:br>
            <a:r>
              <a:rPr lang="ru-RU" sz="2400" dirty="0" err="1" smtClean="0">
                <a:solidFill>
                  <a:schemeClr val="accent2">
                    <a:lumMod val="50000"/>
                  </a:schemeClr>
                </a:solidFill>
                <a:latin typeface="Times New Roman" pitchFamily="18" charset="0"/>
                <a:cs typeface="Times New Roman" pitchFamily="18" charset="0"/>
              </a:rPr>
              <a:t>Основна</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класифікація</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товарі</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і</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послуг</a:t>
            </a:r>
            <a:r>
              <a:rPr lang="ru-RU" sz="2400" dirty="0" smtClean="0">
                <a:solidFill>
                  <a:schemeClr val="accent2">
                    <a:lumMod val="50000"/>
                  </a:schemeClr>
                </a:solidFill>
                <a:latin typeface="Times New Roman" pitchFamily="18" charset="0"/>
                <a:cs typeface="Times New Roman" pitchFamily="18" charset="0"/>
              </a:rPr>
              <a:t>, за </a:t>
            </a:r>
            <a:r>
              <a:rPr lang="ru-RU" sz="2400" dirty="0" err="1" smtClean="0">
                <a:solidFill>
                  <a:schemeClr val="accent2">
                    <a:lumMod val="50000"/>
                  </a:schemeClr>
                </a:solidFill>
                <a:latin typeface="Times New Roman" pitchFamily="18" charset="0"/>
                <a:cs typeface="Times New Roman" pitchFamily="18" charset="0"/>
              </a:rPr>
              <a:t>якою</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визначають</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товари</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споживання</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товари</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виробничого</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призначення</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послуги</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комерційні</a:t>
            </a:r>
            <a:r>
              <a:rPr lang="ru-RU" sz="2400" dirty="0" smtClean="0">
                <a:solidFill>
                  <a:schemeClr val="accent2">
                    <a:lumMod val="50000"/>
                  </a:schemeClr>
                </a:solidFill>
                <a:latin typeface="Times New Roman" pitchFamily="18" charset="0"/>
                <a:cs typeface="Times New Roman" pitchFamily="18" charset="0"/>
              </a:rPr>
              <a:t> та </a:t>
            </a:r>
            <a:r>
              <a:rPr lang="ru-RU" sz="2400" dirty="0" err="1" smtClean="0">
                <a:solidFill>
                  <a:schemeClr val="accent2">
                    <a:lumMod val="50000"/>
                  </a:schemeClr>
                </a:solidFill>
                <a:latin typeface="Times New Roman" pitchFamily="18" charset="0"/>
                <a:cs typeface="Times New Roman" pitchFamily="18" charset="0"/>
              </a:rPr>
              <a:t>особисті</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Відповідно</a:t>
            </a:r>
            <a:r>
              <a:rPr lang="ru-RU" sz="2400" dirty="0" smtClean="0">
                <a:solidFill>
                  <a:schemeClr val="accent2">
                    <a:lumMod val="50000"/>
                  </a:schemeClr>
                </a:solidFill>
                <a:latin typeface="Times New Roman" pitchFamily="18" charset="0"/>
                <a:cs typeface="Times New Roman" pitchFamily="18" charset="0"/>
              </a:rPr>
              <a:t> до </a:t>
            </a:r>
            <a:r>
              <a:rPr lang="ru-RU" sz="2400" dirty="0" err="1" smtClean="0">
                <a:solidFill>
                  <a:schemeClr val="accent2">
                    <a:lumMod val="50000"/>
                  </a:schemeClr>
                </a:solidFill>
                <a:latin typeface="Times New Roman" pitchFamily="18" charset="0"/>
                <a:cs typeface="Times New Roman" pitchFamily="18" charset="0"/>
              </a:rPr>
              <a:t>цієї</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класифікації</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ринок</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товарів</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поділяють</a:t>
            </a:r>
            <a:r>
              <a:rPr lang="ru-RU" sz="2400" dirty="0" smtClean="0">
                <a:solidFill>
                  <a:schemeClr val="accent2">
                    <a:lumMod val="50000"/>
                  </a:schemeClr>
                </a:solidFill>
                <a:latin typeface="Times New Roman" pitchFamily="18" charset="0"/>
                <a:cs typeface="Times New Roman" pitchFamily="18" charset="0"/>
              </a:rPr>
              <a:t> на </a:t>
            </a:r>
            <a:r>
              <a:rPr lang="ru-RU" sz="2400" dirty="0" err="1" smtClean="0">
                <a:solidFill>
                  <a:schemeClr val="accent2">
                    <a:lumMod val="50000"/>
                  </a:schemeClr>
                </a:solidFill>
                <a:latin typeface="Times New Roman" pitchFamily="18" charset="0"/>
                <a:cs typeface="Times New Roman" pitchFamily="18" charset="0"/>
              </a:rPr>
              <a:t>споживчий</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ринок</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на</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якому</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пропонують</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товари</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і</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послуги</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і</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послуги</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особистого</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споживання</a:t>
            </a:r>
            <a:r>
              <a:rPr lang="ru-RU" sz="2400" dirty="0" smtClean="0">
                <a:solidFill>
                  <a:schemeClr val="accent2">
                    <a:lumMod val="50000"/>
                  </a:schemeClr>
                </a:solidFill>
                <a:latin typeface="Times New Roman" pitchFamily="18" charset="0"/>
                <a:cs typeface="Times New Roman" pitchFamily="18" charset="0"/>
              </a:rPr>
              <a:t>. І </a:t>
            </a:r>
            <a:r>
              <a:rPr lang="ru-RU" sz="2400" dirty="0" err="1" smtClean="0">
                <a:solidFill>
                  <a:schemeClr val="accent2">
                    <a:lumMod val="50000"/>
                  </a:schemeClr>
                </a:solidFill>
                <a:latin typeface="Times New Roman" pitchFamily="18" charset="0"/>
                <a:cs typeface="Times New Roman" pitchFamily="18" charset="0"/>
              </a:rPr>
              <a:t>ринок</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підприємств</a:t>
            </a:r>
            <a:r>
              <a:rPr lang="ru-RU" sz="2400" dirty="0" smtClean="0">
                <a:solidFill>
                  <a:schemeClr val="accent2">
                    <a:lumMod val="50000"/>
                  </a:schemeClr>
                </a:solidFill>
                <a:latin typeface="Times New Roman" pitchFamily="18" charset="0"/>
                <a:cs typeface="Times New Roman" pitchFamily="18" charset="0"/>
              </a:rPr>
              <a:t>, на </a:t>
            </a:r>
            <a:r>
              <a:rPr lang="ru-RU" sz="2400" dirty="0" err="1" smtClean="0">
                <a:solidFill>
                  <a:schemeClr val="accent2">
                    <a:lumMod val="50000"/>
                  </a:schemeClr>
                </a:solidFill>
                <a:latin typeface="Times New Roman" pitchFamily="18" charset="0"/>
                <a:cs typeface="Times New Roman" pitchFamily="18" charset="0"/>
              </a:rPr>
              <a:t>якому</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реалізуються</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товари</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виробничого</a:t>
            </a:r>
            <a:r>
              <a:rPr lang="ru-RU" sz="2400" dirty="0" smtClean="0">
                <a:solidFill>
                  <a:schemeClr val="accent2">
                    <a:lumMod val="50000"/>
                  </a:schemeClr>
                </a:solidFill>
                <a:latin typeface="Times New Roman" pitchFamily="18" charset="0"/>
                <a:cs typeface="Times New Roman" pitchFamily="18" charset="0"/>
              </a:rPr>
              <a:t> </a:t>
            </a:r>
            <a:r>
              <a:rPr lang="ru-RU" sz="2400" dirty="0" err="1" smtClean="0">
                <a:solidFill>
                  <a:schemeClr val="accent2">
                    <a:lumMod val="50000"/>
                  </a:schemeClr>
                </a:solidFill>
                <a:latin typeface="Times New Roman" pitchFamily="18" charset="0"/>
                <a:cs typeface="Times New Roman" pitchFamily="18" charset="0"/>
              </a:rPr>
              <a:t>призначення</a:t>
            </a:r>
            <a:r>
              <a:rPr lang="ru-RU" dirty="0" smtClean="0">
                <a:solidFill>
                  <a:schemeClr val="accent2">
                    <a:lumMod val="50000"/>
                  </a:schemeClr>
                </a:solidFill>
              </a:rPr>
              <a:t>.</a:t>
            </a:r>
            <a:endParaRPr lang="ru-RU" dirty="0">
              <a:solidFill>
                <a:schemeClr val="accent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0"/>
            <a:ext cx="9144000" cy="6858000"/>
          </a:xfrm>
        </p:spPr>
        <p:txBody>
          <a:bodyPr>
            <a:noAutofit/>
          </a:bodyPr>
          <a:lstStyle/>
          <a:p>
            <a:pPr algn="ctr"/>
            <a:r>
              <a:rPr lang="ru-RU" sz="2000" b="1" dirty="0" err="1" smtClean="0">
                <a:latin typeface="Times New Roman" pitchFamily="18" charset="0"/>
                <a:cs typeface="Times New Roman" pitchFamily="18" charset="0"/>
              </a:rPr>
              <a:t>Товари</a:t>
            </a:r>
            <a:r>
              <a:rPr lang="ru-RU"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споживчого ринку можна класифікувати за характером і терміном </a:t>
            </a:r>
            <a:r>
              <a:rPr lang="ru-RU" sz="2000" b="1" dirty="0" err="1" smtClean="0">
                <a:latin typeface="Times New Roman" pitchFamily="18" charset="0"/>
                <a:cs typeface="Times New Roman" pitchFamily="18" charset="0"/>
              </a:rPr>
              <a:t>споживання</a:t>
            </a:r>
            <a:r>
              <a:rPr lang="ru-RU" sz="2000" b="1" dirty="0" smtClean="0">
                <a:latin typeface="Times New Roman" pitchFamily="18" charset="0"/>
                <a:cs typeface="Times New Roman" pitchFamily="18" charset="0"/>
              </a:rPr>
              <a:t>.</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a:t>
            </a:r>
            <a:r>
              <a:rPr lang="ru-RU"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Товарами довгострокового користування є, наприклад, холодильники, телевізори, автомобілі, одяг. Їх купують на кілька років. </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-Товарами </a:t>
            </a:r>
            <a:r>
              <a:rPr lang="ru-RU" sz="2000" b="1" dirty="0" smtClean="0">
                <a:latin typeface="Times New Roman" pitchFamily="18" charset="0"/>
                <a:cs typeface="Times New Roman" pitchFamily="18" charset="0"/>
              </a:rPr>
              <a:t>короткострокового користування є продукти харчування, мило, газети та інше. Їх купують значно </a:t>
            </a:r>
            <a:r>
              <a:rPr lang="ru-RU" sz="2000" b="1" dirty="0" err="1" smtClean="0">
                <a:latin typeface="Times New Roman" pitchFamily="18" charset="0"/>
                <a:cs typeface="Times New Roman" pitchFamily="18" charset="0"/>
              </a:rPr>
              <a:t>частіше</a:t>
            </a:r>
            <a:r>
              <a:rPr lang="ru-RU" sz="2000" b="1" dirty="0" smtClean="0">
                <a:latin typeface="Times New Roman" pitchFamily="18" charset="0"/>
                <a:cs typeface="Times New Roman" pitchFamily="18" charset="0"/>
              </a:rPr>
              <a:t>.</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err="1" smtClean="0">
                <a:latin typeface="Times New Roman" pitchFamily="18" charset="0"/>
                <a:cs typeface="Times New Roman" pitchFamily="18" charset="0"/>
              </a:rPr>
              <a:t>Товари</a:t>
            </a:r>
            <a:r>
              <a:rPr lang="ru-RU"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споживчого ринку розрізняють за </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err="1" smtClean="0">
                <a:latin typeface="Times New Roman" pitchFamily="18" charset="0"/>
                <a:cs typeface="Times New Roman" pitchFamily="18" charset="0"/>
              </a:rPr>
              <a:t>звичками</a:t>
            </a:r>
            <a:r>
              <a:rPr lang="ru-RU"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покупця. </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a:t>
            </a:r>
            <a:r>
              <a:rPr lang="ru-RU" sz="2000" b="1" dirty="0" err="1" smtClean="0">
                <a:latin typeface="Times New Roman" pitchFamily="18" charset="0"/>
                <a:cs typeface="Times New Roman" pitchFamily="18" charset="0"/>
              </a:rPr>
              <a:t>Товари</a:t>
            </a:r>
            <a:r>
              <a:rPr lang="ru-RU"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повсякденного попиту (хліб, мило, газети та інше) споживач купує часто і з мінімальними зусиллями на їх пошук та вибір. </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a:t>
            </a:r>
            <a:r>
              <a:rPr lang="ru-RU" sz="2000" b="1" dirty="0" err="1" smtClean="0">
                <a:latin typeface="Times New Roman" pitchFamily="18" charset="0"/>
                <a:cs typeface="Times New Roman" pitchFamily="18" charset="0"/>
              </a:rPr>
              <a:t>Товари</a:t>
            </a:r>
            <a:r>
              <a:rPr lang="ru-RU"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ретельного вибору купуються після аналізу їх якостей та відповідно до індивідуальних запитів. Це одяг, взуття, меблі та </a:t>
            </a:r>
            <a:r>
              <a:rPr lang="ru-RU" sz="2000" b="1" dirty="0" err="1" smtClean="0">
                <a:latin typeface="Times New Roman" pitchFamily="18" charset="0"/>
                <a:cs typeface="Times New Roman" pitchFamily="18" charset="0"/>
              </a:rPr>
              <a:t>інше</a:t>
            </a:r>
            <a:r>
              <a:rPr lang="ru-RU" sz="2000" b="1" dirty="0" smtClean="0">
                <a:latin typeface="Times New Roman" pitchFamily="18" charset="0"/>
                <a:cs typeface="Times New Roman" pitchFamily="18" charset="0"/>
              </a:rPr>
              <a:t>.</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Престижні</a:t>
            </a:r>
            <a:r>
              <a:rPr lang="ru-RU"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товари мають унікальні властивості, заради яких покупець погоджується на підвищені витрати.</a:t>
            </a:r>
            <a:r>
              <a:rPr lang="ru-RU" sz="2300" b="1" dirty="0" smtClean="0">
                <a:latin typeface="Times New Roman" pitchFamily="18" charset="0"/>
                <a:cs typeface="Times New Roman" pitchFamily="18" charset="0"/>
              </a:rPr>
              <a:t/>
            </a:r>
            <a:br>
              <a:rPr lang="ru-RU" sz="23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endParaRPr lang="ru-RU" sz="2200"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Lonovo\Documents\партнёрский продукт.jpg"/>
          <p:cNvPicPr>
            <a:picLocks noChangeAspect="1" noChangeArrowheads="1"/>
          </p:cNvPicPr>
          <p:nvPr/>
        </p:nvPicPr>
        <p:blipFill>
          <a:blip r:embed="rId2" cstate="print"/>
          <a:srcRect/>
          <a:stretch>
            <a:fillRect/>
          </a:stretch>
        </p:blipFill>
        <p:spPr bwMode="auto">
          <a:xfrm>
            <a:off x="5508104" y="4195014"/>
            <a:ext cx="3635896" cy="2662985"/>
          </a:xfrm>
          <a:prstGeom prst="rect">
            <a:avLst/>
          </a:prstGeom>
          <a:noFill/>
        </p:spPr>
      </p:pic>
      <p:sp>
        <p:nvSpPr>
          <p:cNvPr id="5" name="Заголовок 4"/>
          <p:cNvSpPr>
            <a:spLocks noGrp="1"/>
          </p:cNvSpPr>
          <p:nvPr>
            <p:ph type="title"/>
          </p:nvPr>
        </p:nvSpPr>
        <p:spPr>
          <a:xfrm>
            <a:off x="467544" y="980728"/>
            <a:ext cx="8064896" cy="4680520"/>
          </a:xfrm>
        </p:spPr>
        <p:txBody>
          <a:bodyPr>
            <a:normAutofit fontScale="90000"/>
          </a:bodyPr>
          <a:lstStyle/>
          <a:p>
            <a:r>
              <a:rPr lang="ru-RU" sz="3200" i="1" u="sng" dirty="0" err="1" smtClean="0"/>
              <a:t>Вивчення</a:t>
            </a:r>
            <a:r>
              <a:rPr lang="ru-RU" sz="3200" i="1" u="sng" dirty="0" smtClean="0"/>
              <a:t> </a:t>
            </a:r>
            <a:r>
              <a:rPr lang="ru-RU" sz="3200" i="1" u="sng" dirty="0" err="1" smtClean="0"/>
              <a:t>споживача</a:t>
            </a:r>
            <a:r>
              <a:rPr lang="ru-RU" sz="3200" dirty="0" smtClean="0"/>
              <a:t> – </a:t>
            </a:r>
            <a:r>
              <a:rPr lang="ru-RU" sz="3200" dirty="0" err="1" smtClean="0"/>
              <a:t>це</a:t>
            </a:r>
            <a:r>
              <a:rPr lang="ru-RU" sz="3200" dirty="0" smtClean="0"/>
              <a:t> </a:t>
            </a:r>
            <a:r>
              <a:rPr lang="ru-RU" sz="3200" dirty="0" err="1" smtClean="0"/>
              <a:t>дослідження</a:t>
            </a:r>
            <a:r>
              <a:rPr lang="ru-RU" sz="3200" dirty="0" smtClean="0"/>
              <a:t> </a:t>
            </a:r>
            <a:r>
              <a:rPr lang="ru-RU" sz="3200" dirty="0" err="1" smtClean="0"/>
              <a:t>дій</a:t>
            </a:r>
            <a:r>
              <a:rPr lang="ru-RU" sz="3200" dirty="0" smtClean="0"/>
              <a:t> </a:t>
            </a:r>
            <a:r>
              <a:rPr lang="ru-RU" sz="3200" dirty="0" err="1" smtClean="0"/>
              <a:t>покупців</a:t>
            </a:r>
            <a:r>
              <a:rPr lang="ru-RU" sz="3200" dirty="0" smtClean="0"/>
              <a:t> у </a:t>
            </a:r>
            <a:r>
              <a:rPr lang="ru-RU" sz="3200" dirty="0" err="1" smtClean="0"/>
              <a:t>відповідь</a:t>
            </a:r>
            <a:r>
              <a:rPr lang="ru-RU" sz="3200" dirty="0" smtClean="0"/>
              <a:t> на </a:t>
            </a:r>
            <a:r>
              <a:rPr lang="ru-RU" sz="3200" dirty="0" err="1" smtClean="0"/>
              <a:t>різні</a:t>
            </a:r>
            <a:r>
              <a:rPr lang="ru-RU" sz="3200" dirty="0" smtClean="0"/>
              <a:t> </a:t>
            </a:r>
            <a:r>
              <a:rPr lang="ru-RU" sz="3200" dirty="0" err="1" smtClean="0"/>
              <a:t>спонукальні</a:t>
            </a:r>
            <a:r>
              <a:rPr lang="ru-RU" sz="3200" dirty="0" smtClean="0"/>
              <a:t> </a:t>
            </a:r>
            <a:r>
              <a:rPr lang="ru-RU" sz="3200" dirty="0" err="1" smtClean="0"/>
              <a:t>прийоми</a:t>
            </a:r>
            <a:r>
              <a:rPr lang="ru-RU" sz="3200" dirty="0" smtClean="0"/>
              <a:t> </a:t>
            </a:r>
            <a:r>
              <a:rPr lang="ru-RU" sz="3200" dirty="0" err="1" smtClean="0"/>
              <a:t>фірми</a:t>
            </a:r>
            <a:r>
              <a:rPr lang="ru-RU" sz="3200" dirty="0" smtClean="0"/>
              <a:t>, </a:t>
            </a:r>
            <a:r>
              <a:rPr lang="ru-RU" sz="3200" dirty="0" err="1" smtClean="0"/>
              <a:t>основні</a:t>
            </a:r>
            <a:r>
              <a:rPr lang="ru-RU" sz="3200" dirty="0" smtClean="0"/>
              <a:t> </a:t>
            </a:r>
            <a:r>
              <a:rPr lang="ru-RU" sz="3200" dirty="0" err="1" smtClean="0"/>
              <a:t>з</a:t>
            </a:r>
            <a:r>
              <a:rPr lang="ru-RU" sz="3200" dirty="0" smtClean="0"/>
              <a:t> </a:t>
            </a:r>
            <a:r>
              <a:rPr lang="ru-RU" sz="3200" dirty="0" err="1" smtClean="0"/>
              <a:t>яких</a:t>
            </a:r>
            <a:r>
              <a:rPr lang="ru-RU" sz="3200" dirty="0" smtClean="0"/>
              <a:t> – товар </a:t>
            </a:r>
            <a:r>
              <a:rPr lang="ru-RU" sz="3200" dirty="0" err="1" smtClean="0"/>
              <a:t>з</a:t>
            </a:r>
            <a:r>
              <a:rPr lang="ru-RU" sz="3200" dirty="0" smtClean="0"/>
              <a:t> </a:t>
            </a:r>
            <a:r>
              <a:rPr lang="ru-RU" sz="3200" dirty="0" err="1" smtClean="0"/>
              <a:t>його</a:t>
            </a:r>
            <a:r>
              <a:rPr lang="ru-RU" sz="3200" dirty="0" smtClean="0"/>
              <a:t> </a:t>
            </a:r>
            <a:r>
              <a:rPr lang="ru-RU" sz="3200" dirty="0" err="1" smtClean="0"/>
              <a:t>споживчими</a:t>
            </a:r>
            <a:r>
              <a:rPr lang="ru-RU" sz="3200" dirty="0" smtClean="0"/>
              <a:t> </a:t>
            </a:r>
            <a:r>
              <a:rPr lang="ru-RU" sz="3200" dirty="0" err="1" smtClean="0"/>
              <a:t>властивостями</a:t>
            </a:r>
            <a:r>
              <a:rPr lang="ru-RU" sz="3200" dirty="0" smtClean="0"/>
              <a:t>, </a:t>
            </a:r>
            <a:r>
              <a:rPr lang="ru-RU" sz="3200" dirty="0" err="1" smtClean="0"/>
              <a:t>ціна</a:t>
            </a:r>
            <a:r>
              <a:rPr lang="ru-RU" sz="3200" dirty="0" smtClean="0"/>
              <a:t>, </a:t>
            </a:r>
            <a:r>
              <a:rPr lang="ru-RU" sz="3200" dirty="0" err="1" smtClean="0"/>
              <a:t>способи</a:t>
            </a:r>
            <a:r>
              <a:rPr lang="ru-RU" sz="3200" dirty="0" smtClean="0"/>
              <a:t> </a:t>
            </a:r>
            <a:r>
              <a:rPr lang="ru-RU" sz="3200" dirty="0" err="1" smtClean="0"/>
              <a:t>реалізації</a:t>
            </a:r>
            <a:r>
              <a:rPr lang="ru-RU" sz="3200" dirty="0" smtClean="0"/>
              <a:t>, </a:t>
            </a:r>
            <a:r>
              <a:rPr lang="ru-RU" sz="3200" dirty="0" err="1" smtClean="0"/>
              <a:t>стимулювання</a:t>
            </a:r>
            <a:r>
              <a:rPr lang="ru-RU" sz="3200" dirty="0" smtClean="0"/>
              <a:t> </a:t>
            </a:r>
            <a:r>
              <a:rPr lang="ru-RU" sz="3200" dirty="0" err="1" smtClean="0"/>
              <a:t>збуту</a:t>
            </a:r>
            <a:r>
              <a:rPr lang="ru-RU" sz="3200" dirty="0" smtClean="0"/>
              <a:t>.</a:t>
            </a:r>
            <a:br>
              <a:rPr lang="ru-RU" sz="3200" dirty="0" smtClean="0"/>
            </a:br>
            <a:r>
              <a:rPr lang="ru-RU" sz="3200" dirty="0" smtClean="0"/>
              <a:t/>
            </a:r>
            <a:br>
              <a:rPr lang="ru-RU" sz="3200" dirty="0" smtClean="0"/>
            </a:br>
            <a:r>
              <a:rPr lang="ru-RU" sz="3200" dirty="0" smtClean="0"/>
              <a:t>Той, </a:t>
            </a:r>
            <a:r>
              <a:rPr lang="ru-RU" sz="3200" dirty="0" err="1" smtClean="0"/>
              <a:t>хто</a:t>
            </a:r>
            <a:r>
              <a:rPr lang="ru-RU" sz="3200" dirty="0" smtClean="0"/>
              <a:t> </a:t>
            </a:r>
            <a:r>
              <a:rPr lang="ru-RU" sz="3200" dirty="0" err="1" smtClean="0"/>
              <a:t>займається</a:t>
            </a:r>
            <a:r>
              <a:rPr lang="ru-RU" sz="3200" dirty="0" smtClean="0"/>
              <a:t> маркетингом, </a:t>
            </a:r>
            <a:r>
              <a:rPr lang="ru-RU" sz="3200" dirty="0" err="1" smtClean="0"/>
              <a:t>називається</a:t>
            </a:r>
            <a:r>
              <a:rPr lang="ru-RU" sz="3200" dirty="0" smtClean="0"/>
              <a:t> </a:t>
            </a:r>
            <a:r>
              <a:rPr lang="ru-RU" sz="3200" i="1" u="sng" dirty="0" err="1" smtClean="0"/>
              <a:t>маркетологом</a:t>
            </a:r>
            <a:r>
              <a:rPr lang="ru-RU" sz="3200" dirty="0" smtClean="0"/>
              <a:t>.</a:t>
            </a:r>
            <a:br>
              <a:rPr lang="ru-RU" sz="3200" dirty="0" smtClean="0"/>
            </a:br>
            <a:endParaRPr lang="ru-RU" sz="3200" b="1" dirty="0">
              <a:latin typeface="Times New Roman" pitchFamily="18" charset="0"/>
              <a:cs typeface="Times New Roman" pitchFamily="18" charset="0"/>
            </a:endParaRPr>
          </a:p>
        </p:txBody>
      </p:sp>
      <p:sp>
        <p:nvSpPr>
          <p:cNvPr id="6" name="Содержимое 5"/>
          <p:cNvSpPr>
            <a:spLocks noGrp="1"/>
          </p:cNvSpPr>
          <p:nvPr>
            <p:ph idx="1"/>
          </p:nvPr>
        </p:nvSpPr>
        <p:spPr>
          <a:xfrm>
            <a:off x="467544" y="1052736"/>
            <a:ext cx="8219256" cy="5271864"/>
          </a:xfrm>
        </p:spPr>
        <p:txBody>
          <a:bodyPr>
            <a:normAutofit/>
          </a:bodyPr>
          <a:lstStyle/>
          <a:p>
            <a:pPr>
              <a:buNone/>
            </a:pPr>
            <a:r>
              <a:rPr lang="ru-RU" dirty="0" smtClean="0">
                <a:solidFill>
                  <a:srgbClr val="FF0000"/>
                </a:solidFill>
              </a:rPr>
              <a:t>	</a:t>
            </a:r>
            <a:br>
              <a:rPr lang="ru-RU" dirty="0" smtClean="0">
                <a:solidFill>
                  <a:srgbClr val="FF0000"/>
                </a:solidFill>
              </a:rPr>
            </a:br>
            <a:r>
              <a:rPr lang="ru-RU" dirty="0" smtClean="0">
                <a:solidFill>
                  <a:schemeClr val="tx2"/>
                </a:solidFill>
              </a:rPr>
              <a:t/>
            </a:r>
            <a:br>
              <a:rPr lang="ru-RU" dirty="0" smtClean="0">
                <a:solidFill>
                  <a:schemeClr val="tx2"/>
                </a:solidFill>
              </a:rPr>
            </a:br>
            <a:r>
              <a:rPr lang="ru-RU" dirty="0" smtClean="0">
                <a:solidFill>
                  <a:schemeClr val="tx2"/>
                </a:solidFill>
              </a:rPr>
              <a:t/>
            </a:r>
            <a:br>
              <a:rPr lang="ru-RU" dirty="0" smtClean="0">
                <a:solidFill>
                  <a:schemeClr val="tx2"/>
                </a:solidFill>
              </a:rPr>
            </a:br>
            <a:endParaRPr lang="ru-RU" dirty="0">
              <a:solidFill>
                <a:schemeClr val="tx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14290"/>
            <a:ext cx="8305800" cy="5500726"/>
          </a:xfrm>
        </p:spPr>
        <p:txBody>
          <a:bodyPr>
            <a:normAutofit fontScale="90000"/>
          </a:bodyPr>
          <a:lstStyle/>
          <a:p>
            <a:r>
              <a:rPr lang="ru-RU" sz="2200" b="1" i="1" dirty="0" smtClean="0">
                <a:latin typeface="Times New Roman" pitchFamily="18" charset="0"/>
                <a:cs typeface="Times New Roman" pitchFamily="18" charset="0"/>
              </a:rPr>
              <a:t>Вивчення споживача</a:t>
            </a:r>
            <a:r>
              <a:rPr lang="ru-RU" sz="2200" b="1" dirty="0" smtClean="0">
                <a:latin typeface="Times New Roman" pitchFamily="18" charset="0"/>
                <a:cs typeface="Times New Roman" pitchFamily="18" charset="0"/>
              </a:rPr>
              <a:t>: споживач на всіх станах маркетингових досліджень є їх центральним об’єктом. Маркетологи вивчають </a:t>
            </a:r>
            <a:r>
              <a:rPr lang="ru-RU" sz="2200" b="1" i="1" dirty="0" smtClean="0">
                <a:latin typeface="Times New Roman" pitchFamily="18" charset="0"/>
                <a:cs typeface="Times New Roman" pitchFamily="18" charset="0"/>
              </a:rPr>
              <a:t>хто, як, коли, де і чому </a:t>
            </a:r>
            <a:r>
              <a:rPr lang="ru-RU" sz="2200" b="1" dirty="0" smtClean="0">
                <a:latin typeface="Times New Roman" pitchFamily="18" charset="0"/>
                <a:cs typeface="Times New Roman" pitchFamily="18" charset="0"/>
              </a:rPr>
              <a:t>купує певний продукт.</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Основне питання у вивченні споживача: як покупці реагують на різей спонукальні прийоми маркетингу?</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Основними спонукальними факторами маркетингу є </a:t>
            </a:r>
            <a:r>
              <a:rPr lang="ru-RU" sz="2200" b="1" i="1" dirty="0" smtClean="0">
                <a:latin typeface="Times New Roman" pitchFamily="18" charset="0"/>
                <a:cs typeface="Times New Roman" pitchFamily="18" charset="0"/>
              </a:rPr>
              <a:t>товар, ціна, способи реалізації товару, стимулювання збуту.</a:t>
            </a: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Споживачі по-різному реагують на перелічені фактори. Залежно від своїх звичок і бажань вони можуть прийняти рішення купити або не купити товар. На основі прийнятого рішення покупець обирає конкретний товар, час, місце покупки.</a:t>
            </a:r>
            <a:endParaRPr lang="ru-RU" sz="2200"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76672"/>
            <a:ext cx="8534182" cy="5760640"/>
          </a:xfrm>
        </p:spPr>
        <p:txBody>
          <a:bodyPr>
            <a:normAutofit fontScale="90000"/>
          </a:bodyPr>
          <a:lstStyle/>
          <a:p>
            <a:r>
              <a:rPr lang="ru-RU" sz="2400" b="1" dirty="0" smtClean="0">
                <a:latin typeface="Times New Roman" pitchFamily="18" charset="0"/>
                <a:cs typeface="Times New Roman" pitchFamily="18" charset="0"/>
              </a:rPr>
              <a:t>Аспектом </a:t>
            </a:r>
            <a:r>
              <a:rPr lang="ru-RU" sz="2400" b="1" dirty="0" smtClean="0">
                <a:latin typeface="Times New Roman" pitchFamily="18" charset="0"/>
                <a:cs typeface="Times New Roman" pitchFamily="18" charset="0"/>
              </a:rPr>
              <a:t>вивчення ринку є його класифікація за групами споживачів, або сегментація ринку</a:t>
            </a:r>
            <a:r>
              <a:rPr lang="ru-RU" sz="2400" b="1" dirty="0" smtClean="0">
                <a:latin typeface="Times New Roman" pitchFamily="18" charset="0"/>
                <a:cs typeface="Times New Roman" pitchFamily="18" charset="0"/>
              </a:rPr>
              <a:t>.</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i="1" u="sng" dirty="0" smtClean="0">
                <a:latin typeface="Times New Roman" pitchFamily="18" charset="0"/>
                <a:cs typeface="Times New Roman" pitchFamily="18" charset="0"/>
              </a:rPr>
              <a:t> </a:t>
            </a:r>
            <a:r>
              <a:rPr lang="ru-RU" sz="2400" b="1" i="1" u="sng" dirty="0" err="1" smtClean="0">
                <a:latin typeface="Times New Roman" pitchFamily="18" charset="0"/>
                <a:cs typeface="Times New Roman" pitchFamily="18" charset="0"/>
              </a:rPr>
              <a:t>Сегментація</a:t>
            </a:r>
            <a:r>
              <a:rPr lang="ru-RU" sz="2400" b="1" i="1" u="sng" dirty="0" smtClean="0">
                <a:latin typeface="Times New Roman" pitchFamily="18" charset="0"/>
                <a:cs typeface="Times New Roman" pitchFamily="18" charset="0"/>
              </a:rPr>
              <a:t> ринку </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це</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поділ</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його</a:t>
            </a:r>
            <a:r>
              <a:rPr lang="ru-RU" sz="2400" b="1" dirty="0" smtClean="0">
                <a:latin typeface="Times New Roman" pitchFamily="18" charset="0"/>
                <a:cs typeface="Times New Roman" pitchFamily="18" charset="0"/>
              </a:rPr>
              <a:t> на </a:t>
            </a:r>
            <a:r>
              <a:rPr lang="ru-RU" sz="2400" b="1" dirty="0" err="1" smtClean="0">
                <a:latin typeface="Times New Roman" pitchFamily="18" charset="0"/>
                <a:cs typeface="Times New Roman" pitchFamily="18" charset="0"/>
              </a:rPr>
              <a:t>частини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сегменти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з</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урахуванням</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певних</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особливостей</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споживачів</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які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однаково</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реагують</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на</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однакові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товари</a:t>
            </a:r>
            <a:r>
              <a:rPr lang="ru-RU" sz="2400" b="1" dirty="0" smtClean="0">
                <a:latin typeface="Times New Roman" pitchFamily="18" charset="0"/>
                <a:cs typeface="Times New Roman" pitchFamily="18" charset="0"/>
              </a:rPr>
              <a:t>. Такими </a:t>
            </a:r>
            <a:r>
              <a:rPr lang="ru-RU" sz="2400" b="1" i="1" dirty="0" err="1" smtClean="0">
                <a:latin typeface="Times New Roman" pitchFamily="18" charset="0"/>
                <a:cs typeface="Times New Roman" pitchFamily="18" charset="0"/>
              </a:rPr>
              <a:t>особливостями</a:t>
            </a:r>
            <a:r>
              <a:rPr lang="ru-RU" sz="2400" b="1" dirty="0" smtClean="0">
                <a:latin typeface="Times New Roman" pitchFamily="18" charset="0"/>
                <a:cs typeface="Times New Roman" pitchFamily="18" charset="0"/>
              </a:rPr>
              <a:t> є: </a:t>
            </a: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а) демографічні фактори (вік, стать рівень доходів, освіта, національність, місце </a:t>
            </a:r>
            <a:r>
              <a:rPr lang="ru-RU" sz="2400" b="1" dirty="0" err="1" smtClean="0">
                <a:latin typeface="Times New Roman" pitchFamily="18" charset="0"/>
                <a:cs typeface="Times New Roman" pitchFamily="18" charset="0"/>
              </a:rPr>
              <a:t>проживання</a:t>
            </a:r>
            <a:r>
              <a:rPr lang="ru-RU" sz="2400" b="1" dirty="0" smtClean="0">
                <a:latin typeface="Times New Roman" pitchFamily="18" charset="0"/>
                <a:cs typeface="Times New Roman" pitchFamily="18" charset="0"/>
              </a:rPr>
              <a:t>);</a:t>
            </a: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б) економічні фактори (рівень поточних доходів, обсяг </a:t>
            </a:r>
            <a:r>
              <a:rPr lang="ru-RU" sz="2400" b="1" dirty="0" err="1" smtClean="0">
                <a:latin typeface="Times New Roman" pitchFamily="18" charset="0"/>
                <a:cs typeface="Times New Roman" pitchFamily="18" charset="0"/>
              </a:rPr>
              <a:t>заощаджень</a:t>
            </a:r>
            <a:r>
              <a:rPr lang="ru-RU" sz="2400" b="1" dirty="0" smtClean="0">
                <a:latin typeface="Times New Roman" pitchFamily="18" charset="0"/>
                <a:cs typeface="Times New Roman" pitchFamily="18" charset="0"/>
              </a:rPr>
              <a:t>);</a:t>
            </a: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в) сімейний і соціальний стан (склад сім’ї, рід занять, соціальне </a:t>
            </a:r>
            <a:r>
              <a:rPr lang="ru-RU" sz="2400" b="1" dirty="0" err="1" smtClean="0">
                <a:latin typeface="Times New Roman" pitchFamily="18" charset="0"/>
                <a:cs typeface="Times New Roman" pitchFamily="18" charset="0"/>
              </a:rPr>
              <a:t>оточення</a:t>
            </a:r>
            <a:r>
              <a:rPr lang="ru-RU" sz="2400" b="1" dirty="0" smtClean="0">
                <a:latin typeface="Times New Roman" pitchFamily="18" charset="0"/>
                <a:cs typeface="Times New Roman" pitchFamily="18" charset="0"/>
              </a:rPr>
              <a:t>);</a:t>
            </a: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г) психологічні характеристики (риси характеру людини, життєва </a:t>
            </a:r>
            <a:r>
              <a:rPr lang="ru-RU" sz="2400" b="1" dirty="0" err="1" smtClean="0">
                <a:latin typeface="Times New Roman" pitchFamily="18" charset="0"/>
                <a:cs typeface="Times New Roman" pitchFamily="18" charset="0"/>
              </a:rPr>
              <a:t>позиція</a:t>
            </a:r>
            <a:r>
              <a:rPr lang="ru-RU" sz="2400" b="1" dirty="0" smtClean="0">
                <a:latin typeface="Times New Roman" pitchFamily="18" charset="0"/>
                <a:cs typeface="Times New Roman" pitchFamily="18" charset="0"/>
              </a:rPr>
              <a:t>).</a:t>
            </a:r>
            <a:r>
              <a:rPr lang="ru-RU" sz="2400" b="1" i="1" u="sng" dirty="0" smtClean="0">
                <a:latin typeface="Times New Roman" pitchFamily="18" charset="0"/>
                <a:cs typeface="Times New Roman" pitchFamily="18" charset="0"/>
              </a:rPr>
              <a:t> </a:t>
            </a:r>
            <a:r>
              <a:rPr lang="ru-RU" sz="2400" b="1" i="1" u="sng" dirty="0" smtClean="0">
                <a:latin typeface="Times New Roman" pitchFamily="18" charset="0"/>
                <a:cs typeface="Times New Roman" pitchFamily="18" charset="0"/>
              </a:rPr>
              <a:t/>
            </a:r>
            <a:br>
              <a:rPr lang="ru-RU" sz="2400" b="1" i="1" u="sng" dirty="0" smtClean="0">
                <a:latin typeface="Times New Roman" pitchFamily="18" charset="0"/>
                <a:cs typeface="Times New Roman" pitchFamily="18" charset="0"/>
              </a:rPr>
            </a:br>
            <a:r>
              <a:rPr lang="ru-RU" sz="2400" b="1" i="1" u="sng" dirty="0" smtClean="0">
                <a:latin typeface="Times New Roman" pitchFamily="18" charset="0"/>
                <a:cs typeface="Times New Roman" pitchFamily="18" charset="0"/>
              </a:rPr>
              <a:t/>
            </a:r>
            <a:br>
              <a:rPr lang="ru-RU" sz="2400" b="1" i="1" u="sng" dirty="0" smtClean="0">
                <a:latin typeface="Times New Roman" pitchFamily="18" charset="0"/>
                <a:cs typeface="Times New Roman" pitchFamily="18" charset="0"/>
              </a:rPr>
            </a:br>
            <a:endParaRPr lang="ru-RU" sz="2400" b="1"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132</TotalTime>
  <Words>207</Words>
  <Application>Microsoft Office PowerPoint</Application>
  <PresentationFormat>Экран (4:3)</PresentationFormat>
  <Paragraphs>23</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Трек</vt:lpstr>
      <vt:lpstr> </vt:lpstr>
      <vt:lpstr> </vt:lpstr>
      <vt:lpstr>Маркетинг (ринкознавство) – це складова частина підприємницької діяльності, спрямованої на вивчення попиту та організацію виробництва і збуту товарів і послуг.</vt:lpstr>
      <vt:lpstr>Успіх підприємницької діяльності врешті-решт залежить від споживача, який купує або не купує товар даної фірми. Маркетинг є невід’ємною складовою підприємництва, спрямованою на вивчення попиту й організацію виробництва і збуту товарів.   Мета маркетингу реалізується такими видами діяльності: визначення потреб споживача, перетворення потреб у продукцію; визначення ціни продукції для покупця; доставка товару; інформування покупця, стимулювання і підтримка збуту.</vt:lpstr>
      <vt:lpstr>Елементами маркетингової діяльності є: вивчення ринку, вивчення споживача, товарна політика, вивчення конкурентів, рекламна політика.</vt:lpstr>
      <vt:lpstr>Товари споживчого ринку можна класифікувати за характером і терміном споживання. - Товарами довгострокового користування є, наприклад, холодильники, телевізори, автомобілі, одяг. Їх купують на кілька років.  -Товарами короткострокового користування є продукти харчування, мило, газети та інше. Їх купують значно частіше.    Товари споживчого ринку розрізняють за  звичками покупця.  -Товари повсякденного попиту (хліб, мило, газети та інше) споживач купує часто і з мінімальними зусиллями на їх пошук та вибір.  -Товари ретельного вибору купуються після аналізу їх якостей та відповідно до індивідуальних запитів. Це одяг, взуття, меблі та інше.  -Престижні товари мають унікальні властивості, заради яких покупець погоджується на підвищені витрати.  </vt:lpstr>
      <vt:lpstr>Вивчення споживача – це дослідження дій покупців у відповідь на різні спонукальні прийоми фірми, основні з яких – товар з його споживчими властивостями, ціна, способи реалізації, стимулювання збуту.  Той, хто займається маркетингом, називається маркетологом. </vt:lpstr>
      <vt:lpstr>Вивчення споживача: споживач на всіх станах маркетингових досліджень є їх центральним об’єктом. Маркетологи вивчають хто, як, коли, де і чому купує певний продукт.  Основне питання у вивченні споживача: як покупці реагують на різей спонукальні прийоми маркетингу?  Основними спонукальними факторами маркетингу є товар, ціна, способи реалізації товару, стимулювання збуту.  Споживачі по-різному реагують на перелічені фактори. Залежно від своїх звичок і бажань вони можуть прийняти рішення купити або не купити товар. На основі прийнятого рішення покупець обирає конкретний товар, час, місце покупки.</vt:lpstr>
      <vt:lpstr>Аспектом вивчення ринку є його класифікація за групами споживачів, або сегментація ринку.   Сегментація ринку – це поділ його на частини (сегменти) з урахуванням певних особливостей споживачів, які однаково реагують на однакові товари. Такими особливостями є:    а) демографічні фактори (вік, стать рівень доходів, освіта, національність, місце проживання);  б) економічні фактори (рівень поточних доходів, обсяг заощаджень);  в) сімейний і соціальний стан (склад сім’ї, рід занять, соціальне оточення);  г) психологічні характеристики (риси характеру людини, життєва позиція).   </vt:lpstr>
      <vt:lpstr> Маркетолог, який сегментує, наприклад, ринок взуття, обов’язково поділить споживачів за їхнім віком (взуття для молоді і для похилого віку), за місцем проживання (для сільської місцевості, для міста) тощо.   Проводячи сегментацію ринку, фірма намагається знайти таку групу споживачів, щоб її попит на товари фірми істотно зростав і щоб фірма могла ефективно її обслуговувати. Такий сегмент ринку називається ринковою нішею.   Найвдалішим результатом маркетингової діяльності фірми є виявлення ще не освоєного, не зайнятого конкурентами сегмента ринку. Такий сегмент називається ринковим вікном; він дає, як правило, найвищі прибутки.   На основі певних критеріїв фірма класифікує товарну масу та сегментує потенційний ринок, потім визначає, які товари і для кого вироблятиме. Далі з рахуванням необхідної товарної гами і сегментів, що значною мірою реалізують ринкові можливості фірми, продає товар.</vt:lpstr>
      <vt:lpstr> Товарна політика</vt:lpstr>
      <vt:lpstr>Знати інших виробників аналогічного товару – свої конкурентів – необхідно для визначення власних можливостей. Процес вивчення конкурентів складається з трьох етапів.  1. Вибір товару-зразку (для порівняння).  2. Вибір параметрів, за якими доцільно вести порівняння та їх оцінка (у балах). Порівнюючи власний товар із зразками, слід зважати й на ціну.  3. Обчислення конкурентоспроможності товару.  Визначення конкурентоспроможності власних товарів є основою їх позиціювання на ринку.  Конкурентне позиціювання – це визначення позицій конкурентів на рику і формування власного місця на ринку. Мета позиціювання товару на ринку –переконати покупців у його перевалах.</vt:lpstr>
      <vt:lpstr> Рекламна політика</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Маркетинг у підприємницькій діяльності</dc:title>
  <dc:creator>Ангелина</dc:creator>
  <cp:lastModifiedBy>Lonovo</cp:lastModifiedBy>
  <cp:revision>16</cp:revision>
  <dcterms:created xsi:type="dcterms:W3CDTF">2012-03-11T19:32:34Z</dcterms:created>
  <dcterms:modified xsi:type="dcterms:W3CDTF">2015-02-11T18:06:27Z</dcterms:modified>
</cp:coreProperties>
</file>