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861048"/>
            <a:ext cx="5449416" cy="9906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Тема:</a:t>
            </a:r>
            <a:r>
              <a:rPr lang="uk-UA" dirty="0" smtClean="0"/>
              <a:t> </a:t>
            </a:r>
            <a:r>
              <a:rPr lang="uk-UA" b="1" dirty="0" smtClean="0"/>
              <a:t>Безробіття, як наслідок порушення </a:t>
            </a:r>
            <a:r>
              <a:rPr lang="uk-UA" b="1" dirty="0" err="1" smtClean="0"/>
              <a:t>макрорівноваги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68560" y="5157192"/>
            <a:ext cx="8460432" cy="533400"/>
          </a:xfrm>
        </p:spPr>
        <p:txBody>
          <a:bodyPr>
            <a:noAutofit/>
          </a:bodyPr>
          <a:lstStyle/>
          <a:p>
            <a:r>
              <a:rPr lang="uk-UA" sz="2400" dirty="0" smtClean="0"/>
              <a:t>                  (Безробіття, й зайнятість трудових ресурсів) </a:t>
            </a:r>
            <a:endParaRPr lang="ru-RU" sz="2400" dirty="0"/>
          </a:p>
        </p:txBody>
      </p:sp>
      <p:pic>
        <p:nvPicPr>
          <p:cNvPr id="5" name="Рисунок 4" descr="imgsize.php_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0"/>
            <a:ext cx="4860032" cy="3428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           </a:t>
            </a:r>
            <a:r>
              <a:rPr lang="uk-UA" b="1" i="1" dirty="0" smtClean="0">
                <a:latin typeface="+mn-lt"/>
              </a:rPr>
              <a:t>Як визначити рівень безробіття.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1800" dirty="0" smtClean="0"/>
              <a:t>Рівень безробіття визначається відношенням кількості безробітних до економічно активного населення (робочої сили) у відсотках (Слайд 8):</a:t>
            </a:r>
            <a:endParaRPr lang="ru-RU" sz="1800" dirty="0" smtClean="0"/>
          </a:p>
          <a:p>
            <a:r>
              <a:rPr lang="uk-UA" sz="1800" dirty="0" smtClean="0"/>
              <a:t>                                    кількість безробітних</a:t>
            </a:r>
            <a:endParaRPr lang="ru-RU" sz="1800" dirty="0" smtClean="0"/>
          </a:p>
          <a:p>
            <a:r>
              <a:rPr lang="uk-UA" sz="1800" dirty="0" smtClean="0"/>
              <a:t>Рівень безробіття =     </a:t>
            </a:r>
            <a:r>
              <a:rPr lang="uk-UA" sz="1800" dirty="0" smtClean="0"/>
              <a:t>                                   </a:t>
            </a:r>
            <a:r>
              <a:rPr lang="uk-UA" sz="1800" b="1" dirty="0" smtClean="0"/>
              <a:t>·</a:t>
            </a:r>
            <a:r>
              <a:rPr lang="uk-UA" sz="1800" dirty="0" smtClean="0"/>
              <a:t> 100 %</a:t>
            </a:r>
            <a:endParaRPr lang="ru-RU" sz="1800" dirty="0" smtClean="0"/>
          </a:p>
          <a:p>
            <a:r>
              <a:rPr lang="uk-UA" sz="1800" dirty="0" smtClean="0"/>
              <a:t>                                  </a:t>
            </a:r>
            <a:r>
              <a:rPr lang="uk-UA" sz="1800" dirty="0" smtClean="0"/>
              <a:t>  </a:t>
            </a:r>
            <a:r>
              <a:rPr lang="uk-UA" sz="1800" dirty="0" smtClean="0"/>
              <a:t>кількість економічно </a:t>
            </a:r>
            <a:endParaRPr lang="ru-RU" sz="1800" dirty="0" smtClean="0"/>
          </a:p>
          <a:p>
            <a:r>
              <a:rPr lang="uk-UA" sz="1800" dirty="0" smtClean="0"/>
              <a:t>                                     </a:t>
            </a:r>
            <a:r>
              <a:rPr lang="uk-UA" sz="1800" dirty="0" smtClean="0"/>
              <a:t>активного </a:t>
            </a:r>
            <a:r>
              <a:rPr lang="uk-UA" sz="1800" dirty="0" smtClean="0"/>
              <a:t>населення</a:t>
            </a:r>
            <a:endParaRPr lang="ru-RU" sz="1800" dirty="0" smtClean="0"/>
          </a:p>
          <a:p>
            <a:r>
              <a:rPr lang="uk-UA" sz="1800" dirty="0" smtClean="0"/>
              <a:t>                                         </a:t>
            </a:r>
            <a:r>
              <a:rPr lang="uk-UA" sz="1800" dirty="0" smtClean="0"/>
              <a:t> </a:t>
            </a:r>
            <a:r>
              <a:rPr lang="uk-UA" sz="1800" dirty="0" smtClean="0"/>
              <a:t>(робоча сила)</a:t>
            </a:r>
            <a:endParaRPr lang="ru-RU" sz="1800" dirty="0" smtClean="0"/>
          </a:p>
          <a:p>
            <a:r>
              <a:rPr lang="uk-UA" sz="1800" dirty="0" smtClean="0"/>
              <a:t> </a:t>
            </a:r>
            <a:endParaRPr lang="ru-RU" sz="1800" dirty="0" smtClean="0"/>
          </a:p>
          <a:p>
            <a:r>
              <a:rPr lang="uk-UA" sz="1800" dirty="0" smtClean="0"/>
              <a:t>                                                         рівень                 </a:t>
            </a:r>
            <a:r>
              <a:rPr lang="uk-UA" sz="1800" dirty="0" err="1" smtClean="0"/>
              <a:t>рівень</a:t>
            </a:r>
            <a:r>
              <a:rPr lang="uk-UA" sz="1800" dirty="0" smtClean="0"/>
              <a:t>               </a:t>
            </a:r>
            <a:r>
              <a:rPr lang="uk-UA" sz="1800" dirty="0" err="1" smtClean="0"/>
              <a:t>рівень</a:t>
            </a:r>
            <a:endParaRPr lang="ru-RU" sz="1800" dirty="0" smtClean="0"/>
          </a:p>
          <a:p>
            <a:r>
              <a:rPr lang="uk-UA" sz="1800" dirty="0" smtClean="0"/>
              <a:t>Фактичний рівень безробіття </a:t>
            </a:r>
            <a:r>
              <a:rPr lang="uk-UA" sz="1800" dirty="0" err="1" smtClean="0"/>
              <a:t>=фрикційного</a:t>
            </a:r>
            <a:r>
              <a:rPr lang="uk-UA" sz="1800" dirty="0" smtClean="0"/>
              <a:t> + структурного +  циклічного</a:t>
            </a:r>
            <a:endParaRPr lang="ru-RU" sz="1800" dirty="0" smtClean="0"/>
          </a:p>
          <a:p>
            <a:r>
              <a:rPr lang="uk-UA" sz="1800" dirty="0" smtClean="0"/>
              <a:t>                                                          безробіття      </a:t>
            </a:r>
            <a:r>
              <a:rPr lang="uk-UA" sz="1800" dirty="0" err="1" smtClean="0"/>
              <a:t>безробіття</a:t>
            </a:r>
            <a:r>
              <a:rPr lang="uk-UA" sz="1800" dirty="0" smtClean="0"/>
              <a:t>          </a:t>
            </a:r>
            <a:r>
              <a:rPr lang="uk-UA" sz="1800" dirty="0" err="1" smtClean="0"/>
              <a:t>безробіття</a:t>
            </a:r>
            <a:endParaRPr lang="ru-RU" sz="1800" dirty="0" smtClean="0"/>
          </a:p>
          <a:p>
            <a:r>
              <a:rPr lang="uk-UA" sz="1800" dirty="0" smtClean="0"/>
              <a:t> </a:t>
            </a:r>
            <a:endParaRPr lang="ru-RU" sz="1800" dirty="0" smtClean="0"/>
          </a:p>
          <a:p>
            <a:r>
              <a:rPr lang="uk-UA" sz="1800" dirty="0" smtClean="0"/>
              <a:t>                                            рівень                 </a:t>
            </a:r>
            <a:r>
              <a:rPr lang="uk-UA" sz="1800" dirty="0" err="1" smtClean="0"/>
              <a:t>рівень</a:t>
            </a:r>
            <a:endParaRPr lang="ru-RU" sz="1800" dirty="0" smtClean="0"/>
          </a:p>
          <a:p>
            <a:r>
              <a:rPr lang="uk-UA" sz="1800" dirty="0" smtClean="0"/>
              <a:t>Природне безробіття = фрикційного + структурного</a:t>
            </a:r>
            <a:endParaRPr lang="ru-RU" sz="1800" dirty="0" smtClean="0"/>
          </a:p>
          <a:p>
            <a:r>
              <a:rPr lang="uk-UA" sz="1800" dirty="0" smtClean="0"/>
              <a:t>                                         безробіття          </a:t>
            </a:r>
            <a:r>
              <a:rPr lang="uk-UA" sz="1800" dirty="0" err="1" smtClean="0"/>
              <a:t>безробіття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Минус 3"/>
          <p:cNvSpPr/>
          <p:nvPr/>
        </p:nvSpPr>
        <p:spPr>
          <a:xfrm>
            <a:off x="2699792" y="2348880"/>
            <a:ext cx="2088232" cy="7200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                   </a:t>
            </a:r>
            <a:r>
              <a:rPr lang="uk-UA" b="1" i="1" dirty="0" smtClean="0">
                <a:latin typeface="+mn-lt"/>
              </a:rPr>
              <a:t>Наслідки безробіття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Негативні соціально-економічні наслідки безробіття</a:t>
            </a:r>
            <a:endParaRPr lang="ru-RU" dirty="0" smtClean="0"/>
          </a:p>
          <a:p>
            <a:r>
              <a:rPr lang="uk-UA" dirty="0" smtClean="0"/>
              <a:t>1. Відставання ВВП від потенційного рівня.</a:t>
            </a:r>
            <a:endParaRPr lang="ru-RU" dirty="0" smtClean="0"/>
          </a:p>
          <a:p>
            <a:r>
              <a:rPr lang="uk-UA" dirty="0" smtClean="0"/>
              <a:t>2. Посилення соціальної напруги у суспільстві (масові протести, політичні конфлікти тощо).</a:t>
            </a:r>
            <a:endParaRPr lang="ru-RU" dirty="0" smtClean="0"/>
          </a:p>
          <a:p>
            <a:r>
              <a:rPr lang="uk-UA" dirty="0" smtClean="0"/>
              <a:t>3. Ускладнення криміногенної ситуації у країні, зростання злочинності, пониження рівня безпеки тощо.</a:t>
            </a:r>
            <a:endParaRPr lang="ru-RU" dirty="0" smtClean="0"/>
          </a:p>
          <a:p>
            <a:r>
              <a:rPr lang="uk-UA" dirty="0" smtClean="0"/>
              <a:t>4. Зниження (іноді до нульового рівня) грошових доходів.</a:t>
            </a:r>
            <a:endParaRPr lang="ru-RU" dirty="0" smtClean="0"/>
          </a:p>
          <a:p>
            <a:r>
              <a:rPr lang="uk-UA" dirty="0" smtClean="0"/>
              <a:t>5. Проблеми з обсягом та якістю споживання.</a:t>
            </a:r>
            <a:endParaRPr lang="ru-RU" dirty="0" smtClean="0"/>
          </a:p>
          <a:p>
            <a:r>
              <a:rPr lang="uk-UA" dirty="0" smtClean="0"/>
              <a:t>6. Втрата кваліфікації.</a:t>
            </a:r>
            <a:endParaRPr lang="ru-RU" dirty="0" smtClean="0"/>
          </a:p>
          <a:p>
            <a:r>
              <a:rPr lang="uk-UA" dirty="0" smtClean="0"/>
              <a:t>7. психологічні проблеми: стреси і розлад здоров’я.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Позитивні соціально-економічні наслідки безробіття</a:t>
            </a:r>
            <a:endParaRPr lang="ru-RU" dirty="0" smtClean="0"/>
          </a:p>
          <a:p>
            <a:r>
              <a:rPr lang="uk-UA" dirty="0" smtClean="0"/>
              <a:t>1. Стимулювання ефективної зайнятості та конкуренції на ринку праці.</a:t>
            </a:r>
            <a:endParaRPr lang="ru-RU" dirty="0" smtClean="0"/>
          </a:p>
          <a:p>
            <a:r>
              <a:rPr lang="uk-UA" dirty="0" smtClean="0"/>
              <a:t>2. Пристосування найманих працівників до умов ринку.</a:t>
            </a:r>
            <a:endParaRPr lang="ru-RU" dirty="0" smtClean="0"/>
          </a:p>
          <a:p>
            <a:r>
              <a:rPr lang="uk-UA" dirty="0" smtClean="0"/>
              <a:t>3. Забезпечення мобільності ресурсів у просторі і часі.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/>
          <a:lstStyle/>
          <a:p>
            <a:r>
              <a:rPr lang="uk-UA" dirty="0" smtClean="0">
                <a:latin typeface="+mn-lt"/>
              </a:rPr>
              <a:t>                      Безробіття в Україні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пори року,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найнижчим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 </a:t>
            </a:r>
            <a:r>
              <a:rPr lang="ru-RU" dirty="0" err="1" smtClean="0"/>
              <a:t>жовтні</a:t>
            </a:r>
            <a:r>
              <a:rPr lang="ru-RU" dirty="0" smtClean="0"/>
              <a:t> – 399.9 </a:t>
            </a:r>
            <a:r>
              <a:rPr lang="ru-RU" dirty="0" err="1" smtClean="0"/>
              <a:t>тис.осіб</a:t>
            </a:r>
            <a:r>
              <a:rPr lang="ru-RU" dirty="0" smtClean="0"/>
              <a:t>, а </a:t>
            </a:r>
            <a:r>
              <a:rPr lang="ru-RU" dirty="0" err="1" smtClean="0"/>
              <a:t>найвищим</a:t>
            </a:r>
            <a:r>
              <a:rPr lang="ru-RU" dirty="0" smtClean="0"/>
              <a:t> у лютому – 589.1 </a:t>
            </a:r>
            <a:r>
              <a:rPr lang="ru-RU" dirty="0" err="1" smtClean="0"/>
              <a:t>тис.осіб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.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сезонне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в </a:t>
            </a:r>
            <a:r>
              <a:rPr lang="ru-RU" dirty="0" err="1" smtClean="0"/>
              <a:t>значній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особливо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чоловіків</a:t>
            </a:r>
            <a:r>
              <a:rPr lang="ru-RU" dirty="0" smtClean="0"/>
              <a:t>.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незайнятого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то </a:t>
            </a:r>
            <a:r>
              <a:rPr lang="ru-RU" dirty="0" err="1" smtClean="0"/>
              <a:t>протягом</a:t>
            </a:r>
            <a:r>
              <a:rPr lang="ru-RU" dirty="0" smtClean="0"/>
              <a:t> року </a:t>
            </a:r>
            <a:r>
              <a:rPr lang="ru-RU" dirty="0" err="1" smtClean="0"/>
              <a:t>абсолютні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міського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, а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.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влітку</a:t>
            </a:r>
            <a:r>
              <a:rPr lang="ru-RU" dirty="0" smtClean="0"/>
              <a:t> в </a:t>
            </a:r>
            <a:r>
              <a:rPr lang="ru-RU" dirty="0" err="1" smtClean="0"/>
              <a:t>сільській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взимку</a:t>
            </a:r>
            <a:r>
              <a:rPr lang="ru-RU" dirty="0" smtClean="0"/>
              <a:t>, а </a:t>
            </a:r>
            <a:r>
              <a:rPr lang="ru-RU" dirty="0" err="1" smtClean="0"/>
              <a:t>чоловіки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не </a:t>
            </a:r>
            <a:r>
              <a:rPr lang="ru-RU" dirty="0" err="1" smtClean="0"/>
              <a:t>працевлаштовані</a:t>
            </a:r>
            <a:r>
              <a:rPr lang="ru-RU" dirty="0" smtClean="0"/>
              <a:t> в </a:t>
            </a:r>
            <a:r>
              <a:rPr lang="ru-RU" dirty="0" err="1" smtClean="0"/>
              <a:t>літню</a:t>
            </a:r>
            <a:r>
              <a:rPr lang="ru-RU" dirty="0" smtClean="0"/>
              <a:t> пору року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сезонними</a:t>
            </a:r>
            <a:r>
              <a:rPr lang="ru-RU" dirty="0" smtClean="0"/>
              <a:t> роботами та не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будівництві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Безробіття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останніми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Держкомстату</a:t>
            </a:r>
            <a:r>
              <a:rPr lang="ru-RU" dirty="0" smtClean="0"/>
              <a:t> </a:t>
            </a: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зафіксований</a:t>
            </a:r>
            <a:r>
              <a:rPr lang="ru-RU" dirty="0" smtClean="0"/>
              <a:t> у </a:t>
            </a:r>
            <a:r>
              <a:rPr lang="ru-RU" dirty="0" err="1" smtClean="0"/>
              <a:t>Чернігівській</a:t>
            </a:r>
            <a:r>
              <a:rPr lang="ru-RU" dirty="0" smtClean="0"/>
              <a:t> – 11,2%, </a:t>
            </a:r>
            <a:r>
              <a:rPr lang="ru-RU" dirty="0" err="1" smtClean="0"/>
              <a:t>Рівненській</a:t>
            </a:r>
            <a:r>
              <a:rPr lang="ru-RU" dirty="0" smtClean="0"/>
              <a:t> – 11,1%, </a:t>
            </a:r>
            <a:r>
              <a:rPr lang="ru-RU" dirty="0" err="1" smtClean="0"/>
              <a:t>Тернопільській</a:t>
            </a:r>
            <a:r>
              <a:rPr lang="ru-RU" dirty="0" smtClean="0"/>
              <a:t> – 11,0% та </a:t>
            </a:r>
            <a:r>
              <a:rPr lang="ru-RU" dirty="0" err="1" smtClean="0"/>
              <a:t>Житомирській</a:t>
            </a:r>
            <a:r>
              <a:rPr lang="ru-RU" dirty="0" smtClean="0"/>
              <a:t> – 10,9% областях, а </a:t>
            </a:r>
            <a:r>
              <a:rPr lang="ru-RU" dirty="0" err="1" smtClean="0"/>
              <a:t>найнижчий</a:t>
            </a:r>
            <a:r>
              <a:rPr lang="ru-RU" dirty="0" smtClean="0"/>
              <a:t> у </a:t>
            </a:r>
            <a:r>
              <a:rPr lang="ru-RU" dirty="0" err="1" smtClean="0"/>
              <a:t>м.Київ</a:t>
            </a:r>
            <a:r>
              <a:rPr lang="ru-RU" dirty="0" smtClean="0"/>
              <a:t> – 6,2%, АР </a:t>
            </a:r>
            <a:r>
              <a:rPr lang="ru-RU" dirty="0" err="1" smtClean="0"/>
              <a:t>Крим</a:t>
            </a:r>
            <a:r>
              <a:rPr lang="ru-RU" dirty="0" smtClean="0"/>
              <a:t> – 6,7%,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– 6,8% та м.Севастополь – 6,9%.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 ми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у 2012 </a:t>
            </a:r>
            <a:r>
              <a:rPr lang="ru-RU" dirty="0" err="1" smtClean="0"/>
              <a:t>році</a:t>
            </a:r>
            <a:r>
              <a:rPr lang="ru-RU" dirty="0" smtClean="0"/>
              <a:t>, а в 2008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</a:t>
            </a:r>
            <a:r>
              <a:rPr lang="ru-RU" dirty="0" err="1" smtClean="0"/>
              <a:t>відрізнявся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географії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2013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найвищі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належали </a:t>
            </a:r>
            <a:r>
              <a:rPr lang="ru-RU" dirty="0" err="1" smtClean="0"/>
              <a:t>Чернівецькій</a:t>
            </a:r>
            <a:r>
              <a:rPr lang="ru-RU" dirty="0" smtClean="0"/>
              <a:t> – 10,9%, </a:t>
            </a:r>
            <a:r>
              <a:rPr lang="ru-RU" dirty="0" err="1" smtClean="0"/>
              <a:t>Черкаській</a:t>
            </a:r>
            <a:r>
              <a:rPr lang="ru-RU" dirty="0" smtClean="0"/>
              <a:t> – 10,5% та </a:t>
            </a:r>
            <a:r>
              <a:rPr lang="ru-RU" dirty="0" err="1" smtClean="0"/>
              <a:t>Тернопільській</a:t>
            </a:r>
            <a:r>
              <a:rPr lang="ru-RU" dirty="0" smtClean="0"/>
              <a:t> – 10,4%, </a:t>
            </a:r>
            <a:r>
              <a:rPr lang="ru-RU" dirty="0" err="1" smtClean="0"/>
              <a:t>найнижчі</a:t>
            </a:r>
            <a:r>
              <a:rPr lang="ru-RU" dirty="0" smtClean="0"/>
              <a:t> </a:t>
            </a:r>
            <a:r>
              <a:rPr lang="ru-RU" dirty="0" err="1" smtClean="0"/>
              <a:t>м.Київ</a:t>
            </a:r>
            <a:r>
              <a:rPr lang="ru-RU" dirty="0" smtClean="0"/>
              <a:t> – 3,2% та м.Севастополь – 4,1%, </a:t>
            </a:r>
            <a:r>
              <a:rPr lang="ru-RU" dirty="0" err="1" smtClean="0"/>
              <a:t>Дніпропетровській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– 5,6%.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2008 по 2013 </a:t>
            </a:r>
            <a:r>
              <a:rPr lang="ru-RU" dirty="0" err="1" smtClean="0"/>
              <a:t>рік</a:t>
            </a:r>
            <a:r>
              <a:rPr lang="ru-RU" dirty="0" smtClean="0"/>
              <a:t> за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підвищилися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7,6% до 8,6%, а </a:t>
            </a:r>
            <a:r>
              <a:rPr lang="ru-RU" dirty="0" err="1" smtClean="0"/>
              <a:t>з</a:t>
            </a:r>
            <a:r>
              <a:rPr lang="ru-RU" dirty="0" smtClean="0"/>
              <a:t> 2012 по 2013, </a:t>
            </a:r>
            <a:r>
              <a:rPr lang="ru-RU" dirty="0" err="1" smtClean="0"/>
              <a:t>навпаки</a:t>
            </a:r>
            <a:r>
              <a:rPr lang="ru-RU" dirty="0" smtClean="0"/>
              <a:t> </a:t>
            </a:r>
            <a:r>
              <a:rPr lang="ru-RU" dirty="0" err="1" smtClean="0"/>
              <a:t>знизилися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9,1% до 8,6%.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/>
              <a:t>Надмірне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безробіття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призводить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значних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економічних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втрат</a:t>
            </a:r>
            <a:r>
              <a:rPr lang="ru-RU" sz="1800" dirty="0" smtClean="0"/>
              <a:t>. Головна «</a:t>
            </a:r>
            <a:r>
              <a:rPr lang="ru-RU" sz="1800" dirty="0" err="1" smtClean="0"/>
              <a:t>ціна</a:t>
            </a:r>
            <a:r>
              <a:rPr lang="ru-RU" sz="1800" dirty="0" smtClean="0"/>
              <a:t>» </a:t>
            </a:r>
            <a:r>
              <a:rPr lang="ru-RU" sz="1800" dirty="0" err="1" smtClean="0"/>
              <a:t>безробіття</a:t>
            </a:r>
            <a:r>
              <a:rPr lang="ru-RU" sz="1800" dirty="0" smtClean="0"/>
              <a:t> — не </a:t>
            </a:r>
            <a:r>
              <a:rPr lang="ru-RU" sz="1800" dirty="0" err="1" smtClean="0"/>
              <a:t>випущена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продукція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err="1" smtClean="0"/>
              <a:t>Відомий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дослідник</a:t>
            </a:r>
            <a:r>
              <a:rPr lang="ru-RU" sz="1800" dirty="0" smtClean="0"/>
              <a:t> в </a:t>
            </a:r>
            <a:r>
              <a:rPr lang="ru-RU" sz="1800" dirty="0" err="1" smtClean="0"/>
              <a:t>макроекономіці</a:t>
            </a:r>
            <a:r>
              <a:rPr lang="ru-RU" sz="1800" dirty="0" smtClean="0"/>
              <a:t> Артур </a:t>
            </a:r>
            <a:r>
              <a:rPr lang="ru-RU" sz="1800" dirty="0" err="1" smtClean="0"/>
              <a:t>Оукен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математично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виразив</a:t>
            </a:r>
            <a:r>
              <a:rPr lang="ru-RU" sz="1800" dirty="0" smtClean="0"/>
              <a:t> </a:t>
            </a:r>
            <a:r>
              <a:rPr lang="ru-RU" sz="1800" dirty="0" err="1" smtClean="0"/>
              <a:t>зв'язок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рівнем</a:t>
            </a:r>
            <a:r>
              <a:rPr lang="ru-RU" sz="1800" dirty="0" smtClean="0"/>
              <a:t> </a:t>
            </a:r>
            <a:r>
              <a:rPr lang="ru-RU" sz="1800" dirty="0" err="1" smtClean="0"/>
              <a:t>безробіття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відставанням</a:t>
            </a:r>
            <a:r>
              <a:rPr lang="ru-RU" sz="1800" dirty="0" smtClean="0"/>
              <a:t> в </a:t>
            </a:r>
            <a:r>
              <a:rPr lang="ru-RU" sz="1800" dirty="0" err="1" smtClean="0"/>
              <a:t>обсязі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виробленого</a:t>
            </a:r>
            <a:r>
              <a:rPr lang="ru-RU" sz="1800" dirty="0" smtClean="0"/>
              <a:t> ВВП. Цей </a:t>
            </a:r>
            <a:r>
              <a:rPr lang="ru-RU" sz="1800" dirty="0" err="1" smtClean="0"/>
              <a:t>зв'язок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відомий</a:t>
            </a:r>
            <a:r>
              <a:rPr lang="ru-RU" sz="1800" dirty="0" smtClean="0"/>
              <a:t>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як закон </a:t>
            </a:r>
            <a:r>
              <a:rPr lang="ru-RU" sz="1800" dirty="0" err="1" smtClean="0"/>
              <a:t>Оукена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068960"/>
            <a:ext cx="4985638" cy="3096344"/>
          </a:xfrm>
          <a:prstGeom prst="rect">
            <a:avLst/>
          </a:prstGeom>
        </p:spPr>
      </p:pic>
      <p:pic>
        <p:nvPicPr>
          <p:cNvPr id="5" name="Рисунок 4" descr="img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36912"/>
            <a:ext cx="4379979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умовній країні розподіл населення України за причинами незайнятості був такий (тис. осіб):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звільнені у зв’язку з реструктуризацією виробництва та скороченням штату 894,2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звільнені за власним бажанням 662,5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не працевлаштовані після закінчення навчальних закладів 407,6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демобілізовані та звільнені зі збройних сил через скорочення 115,5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звільнені за станом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здоровя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43,0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звільнені у зв’язку із закінченням терміну трудового договору 119,7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незайняті з інших причин (спад ділової активності) 87,6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кількість зайнятого населення 23775,5 тис. осіб.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Знайти: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кількість робочої сили;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б) загальний рівень безробіття;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рівень фрикційного безробіття;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рівень структурного безробіття;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д) рівень циклічного безробіття;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е) яким потенційним був би ВВП, якщо реальний склав 746 млрд. грн..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326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Закріплення нових знань,умінь та навичок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0"/>
            <a:ext cx="88204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Підсумок</a:t>
            </a:r>
            <a:r>
              <a:rPr kumimoji="0" lang="uk-UA" sz="32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уроку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Що таке безробіття?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Які є форми безробіття?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Які наслідки безробіття?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Як визначити рівень безробіття?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Як безробіття впливає на ВВП?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uroven-bezraboticy-v-kieve-samyy-nizk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996952"/>
            <a:ext cx="5322168" cy="332635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1800399"/>
            <a:ext cx="87484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Домашнє завдання: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Опрацювати §23, розв’язати: с. 141 завдання 1 – письмово,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                      с. 134 завдання 2 – усно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1412776"/>
            <a:ext cx="97930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Література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 Л.П.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Крупська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І.Є. Тимченко. Економіка, Ранок 2011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Г.Д. Довгань. Економіка, Ранок 2004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Основи економіки. Довідник. Х,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ФОП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Співак Т.К. 2008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4. І.Ф.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Радіонова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Загальна економіка К – П, Абетка-нова 2002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5. Г.О.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Горленко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«Практикум з економіки» К – П, Абетка-нова 2001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6. Н.С. Горбач Економіка в таблицях і схемах – Х.: Вид. група «Основа»,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2008.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7. О.В.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Часнікова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Основи економіки. Практикум. – Х.: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Веста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Вид-во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«Ранок», 2008.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Мета:</a:t>
            </a:r>
            <a:r>
              <a:rPr lang="uk-UA" dirty="0" smtClean="0"/>
              <a:t> сформувати поняття: «безробіття», «зайнятість», «рівень безробіття», </a:t>
            </a:r>
            <a:endParaRPr lang="ru-RU" dirty="0" smtClean="0"/>
          </a:p>
          <a:p>
            <a:r>
              <a:rPr lang="uk-UA" dirty="0" smtClean="0"/>
              <a:t>           «фрикційне безробіття», «природне безробіття», «структурне </a:t>
            </a:r>
            <a:endParaRPr lang="ru-RU" dirty="0" smtClean="0"/>
          </a:p>
          <a:p>
            <a:r>
              <a:rPr lang="uk-UA" dirty="0" smtClean="0"/>
              <a:t>            безробіття», «циклічне безробіття», сформувати вміння аналізувати </a:t>
            </a:r>
            <a:endParaRPr lang="ru-RU" dirty="0" smtClean="0"/>
          </a:p>
          <a:p>
            <a:r>
              <a:rPr lang="uk-UA" dirty="0" smtClean="0"/>
              <a:t>             умови виникнення безробіття, аналізувати інструменти та </a:t>
            </a:r>
            <a:endParaRPr lang="ru-RU" dirty="0" smtClean="0"/>
          </a:p>
          <a:p>
            <a:r>
              <a:rPr lang="uk-UA" dirty="0" smtClean="0"/>
              <a:t>            організаційні заходи до яких удаються, щоб обмежити безробіття, </a:t>
            </a:r>
            <a:endParaRPr lang="ru-RU" dirty="0" smtClean="0"/>
          </a:p>
          <a:p>
            <a:r>
              <a:rPr lang="uk-UA" dirty="0" smtClean="0"/>
              <a:t>            розвивати вміння обчислювати рівень безробіття пояснювати вплив </a:t>
            </a:r>
            <a:endParaRPr lang="ru-RU" dirty="0" smtClean="0"/>
          </a:p>
          <a:p>
            <a:r>
              <a:rPr lang="uk-UA" dirty="0" smtClean="0"/>
              <a:t>            безробіття на ВВП; </a:t>
            </a:r>
            <a:endParaRPr lang="ru-RU" dirty="0" smtClean="0"/>
          </a:p>
          <a:p>
            <a:r>
              <a:rPr lang="uk-UA" dirty="0" smtClean="0"/>
              <a:t>            виховувати    економічне    мислення,    толерантне    ставлення    до </a:t>
            </a:r>
            <a:endParaRPr lang="ru-RU" dirty="0" smtClean="0"/>
          </a:p>
          <a:p>
            <a:r>
              <a:rPr lang="uk-UA" dirty="0" smtClean="0"/>
              <a:t>           однокласників.                                                                         </a:t>
            </a:r>
            <a:endParaRPr lang="ru-RU" dirty="0" smtClean="0"/>
          </a:p>
          <a:p>
            <a:r>
              <a:rPr lang="uk-UA" b="1" dirty="0" smtClean="0"/>
              <a:t>Обладнання:</a:t>
            </a:r>
            <a:r>
              <a:rPr lang="uk-UA" dirty="0" smtClean="0"/>
              <a:t> підручник, </a:t>
            </a:r>
            <a:r>
              <a:rPr lang="uk-UA" dirty="0" err="1" smtClean="0"/>
              <a:t>мультимедіа</a:t>
            </a:r>
            <a:r>
              <a:rPr lang="uk-UA" dirty="0" smtClean="0"/>
              <a:t> презентація, комп’ютер.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Чому ринкова економіка розвивається циклічно?</a:t>
            </a:r>
            <a:endParaRPr lang="ru-RU" dirty="0" smtClean="0"/>
          </a:p>
          <a:p>
            <a:pPr lvl="0"/>
            <a:r>
              <a:rPr lang="uk-UA" dirty="0" smtClean="0"/>
              <a:t>Які є економічні цикли? Який з них найбільш від чуваний для економіки?</a:t>
            </a:r>
            <a:endParaRPr lang="ru-RU" dirty="0" smtClean="0"/>
          </a:p>
          <a:p>
            <a:pPr lvl="0"/>
            <a:r>
              <a:rPr lang="uk-UA" dirty="0" smtClean="0"/>
              <a:t>Чи впливають економічні цикли на зайнятість населення в народному господарстві? Як ви вважаєте на яких фазах циклу працюючого населення більше? Менше?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+mn-lt"/>
              </a:rPr>
              <a:t>                          </a:t>
            </a:r>
            <a:r>
              <a:rPr lang="uk-UA" b="1" dirty="0" smtClean="0">
                <a:latin typeface="+mn-lt"/>
              </a:rPr>
              <a:t>Схема складу населення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pic>
        <p:nvPicPr>
          <p:cNvPr id="9" name="Содержимое 8" descr="lukashevych8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58336"/>
            <a:ext cx="8698181" cy="54949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Робоча сила</a:t>
            </a:r>
            <a:r>
              <a:rPr lang="uk-UA" sz="2400" dirty="0" smtClean="0"/>
              <a:t>-громадяни в працездатному віці,які мають роботу(зайняті),та громадяни які не можуть знайти роботу(безробітні)</a:t>
            </a:r>
          </a:p>
          <a:p>
            <a:r>
              <a:rPr lang="uk-UA" sz="2400" b="1" i="1" dirty="0" smtClean="0"/>
              <a:t>Зайняті</a:t>
            </a:r>
            <a:r>
              <a:rPr lang="uk-UA" sz="2400" dirty="0" smtClean="0"/>
              <a:t>-це люди,які мають місце праці у суспільному </a:t>
            </a:r>
            <a:r>
              <a:rPr lang="uk-UA" sz="2400" dirty="0" err="1" smtClean="0"/>
              <a:t>виробництві.Людина</a:t>
            </a:r>
            <a:r>
              <a:rPr lang="uk-UA" sz="2400" dirty="0" smtClean="0"/>
              <a:t>,що працює неповний день або неповний тиждень вважається неповно або частково зайнятим і включається до числа зайнятих.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До </a:t>
            </a:r>
            <a:r>
              <a:rPr lang="uk-UA" sz="2400" b="1" i="1" dirty="0" smtClean="0"/>
              <a:t>зайнятих</a:t>
            </a:r>
            <a:r>
              <a:rPr lang="uk-UA" sz="2400" dirty="0" smtClean="0"/>
              <a:t> відносяться також люди,що не працюють у </a:t>
            </a:r>
            <a:r>
              <a:rPr lang="uk-UA" sz="2400" dirty="0" err="1" smtClean="0"/>
              <a:t>зв</a:t>
            </a:r>
            <a:r>
              <a:rPr lang="en-US" sz="2400" dirty="0" smtClean="0"/>
              <a:t>`</a:t>
            </a:r>
            <a:r>
              <a:rPr lang="uk-UA" sz="2400" dirty="0" err="1" smtClean="0"/>
              <a:t>язку</a:t>
            </a:r>
            <a:r>
              <a:rPr lang="uk-UA" sz="2400" dirty="0" smtClean="0"/>
              <a:t> з відпусткою,хворобою і страйком,стихійними лихами.</a:t>
            </a:r>
          </a:p>
          <a:p>
            <a:r>
              <a:rPr lang="uk-UA" sz="2400" b="1" i="1" dirty="0" smtClean="0"/>
              <a:t>Безробітні</a:t>
            </a:r>
            <a:r>
              <a:rPr lang="uk-UA" sz="2400" dirty="0" smtClean="0"/>
              <a:t>-це люди,які не мають роботи ,активно її шукають,але не знайшли роботу з якої </a:t>
            </a:r>
            <a:r>
              <a:rPr lang="uk-UA" sz="2400" dirty="0" err="1" smtClean="0"/>
              <a:t>небудь</a:t>
            </a:r>
            <a:r>
              <a:rPr lang="uk-UA" sz="2400" dirty="0" smtClean="0"/>
              <a:t> причини.</a:t>
            </a:r>
          </a:p>
          <a:p>
            <a:endParaRPr lang="ru-RU" sz="2400" dirty="0"/>
          </a:p>
        </p:txBody>
      </p:sp>
      <p:pic>
        <p:nvPicPr>
          <p:cNvPr id="7" name="Рисунок 6" descr="95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492896"/>
            <a:ext cx="4509120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1075-1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1216" y="1916832"/>
            <a:ext cx="2092784" cy="251385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err="1" smtClean="0"/>
              <a:t>Безробіття</a:t>
            </a:r>
            <a:r>
              <a:rPr lang="ru-RU" sz="3200" dirty="0" smtClean="0"/>
              <a:t> — </a:t>
            </a:r>
            <a:r>
              <a:rPr lang="ru-RU" sz="3200" dirty="0" err="1" smtClean="0"/>
              <a:t>ситуація</a:t>
            </a:r>
            <a:r>
              <a:rPr lang="ru-RU" sz="3200" dirty="0" smtClean="0"/>
              <a:t> в </a:t>
            </a:r>
            <a:r>
              <a:rPr lang="ru-RU" sz="3200" dirty="0" err="1" smtClean="0"/>
              <a:t>економіці,за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якої</a:t>
            </a:r>
            <a:r>
              <a:rPr lang="ru-RU" sz="3200" dirty="0" smtClean="0"/>
              <a:t> люди ,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можуть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бажають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працювати,перебувають</a:t>
            </a:r>
            <a:r>
              <a:rPr lang="ru-RU" sz="3200" dirty="0" smtClean="0"/>
              <a:t> у </a:t>
            </a:r>
            <a:r>
              <a:rPr lang="ru-RU" sz="3200" dirty="0" err="1" smtClean="0"/>
              <a:t>пошуку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відповідних</a:t>
            </a:r>
            <a:r>
              <a:rPr lang="ru-RU" sz="3200" dirty="0" smtClean="0"/>
              <a:t>  </a:t>
            </a:r>
            <a:r>
              <a:rPr lang="ru-RU" sz="3200" dirty="0" err="1" smtClean="0"/>
              <a:t>робочих</a:t>
            </a:r>
            <a:r>
              <a:rPr lang="ru-RU" sz="3200" dirty="0" smtClean="0"/>
              <a:t>  </a:t>
            </a:r>
            <a:r>
              <a:rPr lang="ru-RU" sz="3200" dirty="0" err="1" smtClean="0"/>
              <a:t>місць</a:t>
            </a:r>
            <a:r>
              <a:rPr lang="ru-RU" sz="3200" dirty="0" smtClean="0"/>
              <a:t> </a:t>
            </a:r>
          </a:p>
          <a:p>
            <a:endParaRPr lang="ru-RU" sz="3200" b="1" dirty="0" smtClean="0"/>
          </a:p>
          <a:p>
            <a:r>
              <a:rPr lang="ru-RU" sz="3200" b="1" dirty="0" err="1" smtClean="0"/>
              <a:t>Безробіття</a:t>
            </a:r>
            <a:r>
              <a:rPr lang="ru-RU" sz="3200" dirty="0" smtClean="0"/>
              <a:t> —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економічне</a:t>
            </a:r>
            <a:r>
              <a:rPr lang="ru-RU" sz="3200" dirty="0" smtClean="0"/>
              <a:t> </a:t>
            </a:r>
            <a:r>
              <a:rPr lang="ru-RU" sz="3200" dirty="0" err="1" smtClean="0"/>
              <a:t>явище,спричинене</a:t>
            </a:r>
            <a:r>
              <a:rPr lang="ru-RU" sz="3200" dirty="0" smtClean="0"/>
              <a:t>  </a:t>
            </a:r>
            <a:r>
              <a:rPr lang="ru-RU" sz="3200" dirty="0" err="1" smtClean="0"/>
              <a:t>перевищенням</a:t>
            </a:r>
            <a:r>
              <a:rPr lang="ru-RU" sz="3200" dirty="0" smtClean="0"/>
              <a:t>  </a:t>
            </a:r>
            <a:r>
              <a:rPr lang="ru-RU" sz="3200" dirty="0" err="1" smtClean="0"/>
              <a:t>пропонуванням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праці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боку </a:t>
            </a:r>
            <a:r>
              <a:rPr lang="ru-RU" sz="3200" dirty="0" err="1" smtClean="0"/>
              <a:t>працівників,що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прагнуть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працювати,над</a:t>
            </a:r>
            <a:r>
              <a:rPr lang="ru-RU" sz="3200" dirty="0" smtClean="0"/>
              <a:t> попитом на </a:t>
            </a:r>
            <a:r>
              <a:rPr lang="ru-RU" sz="3200" dirty="0" err="1" smtClean="0"/>
              <a:t>працю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боку </a:t>
            </a:r>
            <a:r>
              <a:rPr lang="ru-RU" sz="3200" dirty="0" err="1" smtClean="0"/>
              <a:t>працедавців</a:t>
            </a:r>
            <a:r>
              <a:rPr lang="ru-RU" sz="3200" dirty="0" smtClean="0"/>
              <a:t>,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                          </a:t>
            </a:r>
            <a:r>
              <a:rPr lang="uk-UA" b="1" i="1" dirty="0" smtClean="0">
                <a:latin typeface="+mn-lt"/>
              </a:rPr>
              <a:t>Причини безробіття</a:t>
            </a:r>
            <a:br>
              <a:rPr lang="uk-UA" b="1" i="1" dirty="0" smtClean="0">
                <a:latin typeface="+mn-lt"/>
              </a:rPr>
            </a:b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1. Глибокі структурні зрушення в економіці;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2. Нерівномірне розміщення продуктивних сил;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3. Спади і кризи в економіці;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4. Упровадження нових технологій;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5. Зміни в демографічній структурі населення;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6. Сезонні коливання рівня виробництва окремих галузей економіки.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7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0"/>
            <a:ext cx="6511230" cy="639799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892480" cy="458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dirty="0" smtClean="0"/>
              <a:t>1</a:t>
            </a:r>
            <a:r>
              <a:rPr lang="uk-UA" sz="2800" dirty="0" smtClean="0"/>
              <a:t>. </a:t>
            </a:r>
            <a:r>
              <a:rPr lang="uk-UA" sz="2800" i="1" dirty="0" smtClean="0"/>
              <a:t>Фрикційне</a:t>
            </a:r>
            <a:endParaRPr lang="uk-UA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Пов’язане з пошуком нового місця роботи з різних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причин: зміна місця проживання; тимчасова втрата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сезонної роботи; звільнення пошук більш вигідної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роботи.</a:t>
            </a:r>
            <a:endParaRPr lang="uk-UA" sz="28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i="1" dirty="0" smtClean="0"/>
              <a:t>2</a:t>
            </a:r>
            <a:r>
              <a:rPr lang="uk-UA" sz="2800" dirty="0" smtClean="0"/>
              <a:t>. </a:t>
            </a:r>
            <a:r>
              <a:rPr lang="uk-UA" sz="2800" i="1" dirty="0" smtClean="0"/>
              <a:t>Технологічне або структурне</a:t>
            </a:r>
            <a:endParaRPr lang="uk-UA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Пов’язане зі змінами в технології виробництва з причин: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ліквідації застарілих технологій; поява нових професій,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обумовлених технічним прогресом; зміна споживчих смаків.</a:t>
            </a:r>
            <a:endParaRPr lang="uk-UA" sz="28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3. </a:t>
            </a:r>
            <a:r>
              <a:rPr lang="uk-UA" sz="2800" i="1" dirty="0" smtClean="0"/>
              <a:t>Циклічне</a:t>
            </a:r>
            <a:endParaRPr lang="uk-UA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dirty="0" smtClean="0"/>
              <a:t>Виникає в періоди економічного спаду та обумовлене зниженням сукупного попиту на робочу силу.</a:t>
            </a:r>
            <a:endParaRPr lang="uk-UA" sz="28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</TotalTime>
  <Words>976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Тема: Безробіття, як наслідок порушення макрорівноваги </vt:lpstr>
      <vt:lpstr>Слайд 2</vt:lpstr>
      <vt:lpstr>Слайд 3</vt:lpstr>
      <vt:lpstr>                             Схема складу населення  </vt:lpstr>
      <vt:lpstr>Слайд 5</vt:lpstr>
      <vt:lpstr>Слайд 6</vt:lpstr>
      <vt:lpstr>                          Причини безробіття </vt:lpstr>
      <vt:lpstr>Слайд 8</vt:lpstr>
      <vt:lpstr>Слайд 9</vt:lpstr>
      <vt:lpstr>           Як визначити рівень безробіття. </vt:lpstr>
      <vt:lpstr>                   Наслідки безробіття</vt:lpstr>
      <vt:lpstr>Слайд 12</vt:lpstr>
      <vt:lpstr>                      Безробіття в Україні</vt:lpstr>
      <vt:lpstr>                    Безробіття в Україні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Безробіття, як наслідок порушення макрорівноваги </dc:title>
  <dc:creator>Лариса</dc:creator>
  <cp:lastModifiedBy>Лариса</cp:lastModifiedBy>
  <cp:revision>14</cp:revision>
  <dcterms:created xsi:type="dcterms:W3CDTF">2015-02-07T19:55:03Z</dcterms:created>
  <dcterms:modified xsi:type="dcterms:W3CDTF">2015-02-11T12:57:10Z</dcterms:modified>
</cp:coreProperties>
</file>